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  <p:sldMasterId id="2147483704" r:id="rId3"/>
  </p:sldMasterIdLst>
  <p:notesMasterIdLst>
    <p:notesMasterId r:id="rId52"/>
  </p:notesMasterIdLst>
  <p:sldIdLst>
    <p:sldId id="381" r:id="rId4"/>
    <p:sldId id="382" r:id="rId5"/>
    <p:sldId id="383" r:id="rId6"/>
    <p:sldId id="417" r:id="rId7"/>
    <p:sldId id="290" r:id="rId8"/>
    <p:sldId id="378" r:id="rId9"/>
    <p:sldId id="379" r:id="rId10"/>
    <p:sldId id="442" r:id="rId11"/>
    <p:sldId id="385" r:id="rId12"/>
    <p:sldId id="386" r:id="rId13"/>
    <p:sldId id="387" r:id="rId14"/>
    <p:sldId id="404" r:id="rId15"/>
    <p:sldId id="418" r:id="rId16"/>
    <p:sldId id="420" r:id="rId17"/>
    <p:sldId id="364" r:id="rId18"/>
    <p:sldId id="406" r:id="rId19"/>
    <p:sldId id="421" r:id="rId20"/>
    <p:sldId id="415" r:id="rId21"/>
    <p:sldId id="409" r:id="rId22"/>
    <p:sldId id="410" r:id="rId23"/>
    <p:sldId id="411" r:id="rId24"/>
    <p:sldId id="412" r:id="rId25"/>
    <p:sldId id="413" r:id="rId26"/>
    <p:sldId id="407" r:id="rId27"/>
    <p:sldId id="363" r:id="rId28"/>
    <p:sldId id="422" r:id="rId29"/>
    <p:sldId id="416" r:id="rId30"/>
    <p:sldId id="272" r:id="rId31"/>
    <p:sldId id="326" r:id="rId32"/>
    <p:sldId id="429" r:id="rId33"/>
    <p:sldId id="428" r:id="rId34"/>
    <p:sldId id="427" r:id="rId35"/>
    <p:sldId id="426" r:id="rId36"/>
    <p:sldId id="425" r:id="rId37"/>
    <p:sldId id="432" r:id="rId38"/>
    <p:sldId id="424" r:id="rId39"/>
    <p:sldId id="430" r:id="rId40"/>
    <p:sldId id="423" r:id="rId41"/>
    <p:sldId id="431" r:id="rId42"/>
    <p:sldId id="435" r:id="rId43"/>
    <p:sldId id="433" r:id="rId44"/>
    <p:sldId id="436" r:id="rId45"/>
    <p:sldId id="437" r:id="rId46"/>
    <p:sldId id="434" r:id="rId47"/>
    <p:sldId id="438" r:id="rId48"/>
    <p:sldId id="439" r:id="rId49"/>
    <p:sldId id="441" r:id="rId50"/>
    <p:sldId id="414" r:id="rId5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4A7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16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30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Evolução Prêmio SEBRAE Mulher de Negócios</a:t>
            </a:r>
          </a:p>
        </c:rich>
      </c:tx>
      <c:layout>
        <c:manualLayout>
          <c:xMode val="edge"/>
          <c:yMode val="edge"/>
          <c:x val="0.11408218618013499"/>
          <c:y val="3.4351583245076825E-2"/>
        </c:manualLayout>
      </c:layout>
      <c:overlay val="1"/>
    </c:title>
    <c:autoTitleDeleted val="0"/>
    <c:view3D>
      <c:rotX val="15"/>
      <c:rotY val="20"/>
      <c:depthPercent val="10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Plan1!$B$1</c:f>
              <c:strCache>
                <c:ptCount val="1"/>
                <c:pt idx="0">
                  <c:v>negócios coletivos</c:v>
                </c:pt>
              </c:strCache>
            </c:strRef>
          </c:tx>
          <c:invertIfNegative val="0"/>
          <c:dLbls>
            <c:spPr>
              <a:noFill/>
              <a:ln w="25400">
                <a:noFill/>
              </a:ln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Plan1!$A$2:$A$9</c:f>
              <c:numCache>
                <c:formatCode>General</c:formatCod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numCache>
            </c:numRef>
          </c:cat>
          <c:val>
            <c:numRef>
              <c:f>Plan1!$B$2:$B$8</c:f>
              <c:numCache>
                <c:formatCode>General</c:formatCode>
                <c:ptCount val="7"/>
                <c:pt idx="0">
                  <c:v>200</c:v>
                </c:pt>
                <c:pt idx="1">
                  <c:v>256</c:v>
                </c:pt>
                <c:pt idx="2">
                  <c:v>259</c:v>
                </c:pt>
                <c:pt idx="3">
                  <c:v>259</c:v>
                </c:pt>
                <c:pt idx="4">
                  <c:v>215</c:v>
                </c:pt>
                <c:pt idx="5">
                  <c:v>203</c:v>
                </c:pt>
                <c:pt idx="6">
                  <c:v>1430</c:v>
                </c:pt>
              </c:numCache>
            </c:numRef>
          </c:val>
        </c:ser>
        <c:ser>
          <c:idx val="1"/>
          <c:order val="1"/>
          <c:tx>
            <c:strRef>
              <c:f>Plan1!$C$1</c:f>
              <c:strCache>
                <c:ptCount val="1"/>
                <c:pt idx="0">
                  <c:v>pequenos negócios</c:v>
                </c:pt>
              </c:strCache>
            </c:strRef>
          </c:tx>
          <c:invertIfNegative val="0"/>
          <c:dLbls>
            <c:spPr>
              <a:noFill/>
              <a:ln w="25400">
                <a:noFill/>
              </a:ln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Plan1!$A$2:$A$9</c:f>
              <c:numCache>
                <c:formatCode>General</c:formatCod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numCache>
            </c:numRef>
          </c:cat>
          <c:val>
            <c:numRef>
              <c:f>Plan1!$C$2:$C$9</c:f>
              <c:numCache>
                <c:formatCode>General</c:formatCode>
                <c:ptCount val="8"/>
                <c:pt idx="0">
                  <c:v>1233</c:v>
                </c:pt>
                <c:pt idx="1">
                  <c:v>1924</c:v>
                </c:pt>
                <c:pt idx="2">
                  <c:v>2428</c:v>
                </c:pt>
                <c:pt idx="3">
                  <c:v>2801</c:v>
                </c:pt>
                <c:pt idx="4">
                  <c:v>3321</c:v>
                </c:pt>
                <c:pt idx="5">
                  <c:v>3511</c:v>
                </c:pt>
                <c:pt idx="6">
                  <c:v>4013</c:v>
                </c:pt>
                <c:pt idx="7">
                  <c:v>4489</c:v>
                </c:pt>
              </c:numCache>
            </c:numRef>
          </c:val>
        </c:ser>
        <c:ser>
          <c:idx val="2"/>
          <c:order val="2"/>
          <c:tx>
            <c:strRef>
              <c:f>Plan1!$D$1</c:f>
              <c:strCache>
                <c:ptCount val="1"/>
                <c:pt idx="0">
                  <c:v>Total</c:v>
                </c:pt>
              </c:strCache>
            </c:strRef>
          </c:tx>
          <c:invertIfNegative val="0"/>
          <c:dLbls>
            <c:dLbl>
              <c:idx val="7"/>
              <c:layout>
                <c:manualLayout>
                  <c:x val="3.3154257798574685E-2"/>
                  <c:y val="0.11695906432748536"/>
                </c:manualLayout>
              </c:layout>
              <c:spPr>
                <a:noFill/>
                <a:ln w="25400">
                  <a:noFill/>
                </a:ln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/>
                  </a:pPr>
                  <a:endParaRPr lang="pt-B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 w="25400">
                <a:noFill/>
              </a:ln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Plan1!$A$2:$A$9</c:f>
              <c:numCache>
                <c:formatCode>General</c:formatCod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numCache>
            </c:numRef>
          </c:cat>
          <c:val>
            <c:numRef>
              <c:f>Plan1!$D$2:$D$9</c:f>
              <c:numCache>
                <c:formatCode>General</c:formatCode>
                <c:ptCount val="8"/>
                <c:pt idx="0">
                  <c:v>1433</c:v>
                </c:pt>
                <c:pt idx="1">
                  <c:v>2180</c:v>
                </c:pt>
                <c:pt idx="2">
                  <c:v>2687</c:v>
                </c:pt>
                <c:pt idx="3">
                  <c:v>3060</c:v>
                </c:pt>
                <c:pt idx="4">
                  <c:v>3536</c:v>
                </c:pt>
                <c:pt idx="5">
                  <c:v>3714</c:v>
                </c:pt>
                <c:pt idx="6">
                  <c:v>5443</c:v>
                </c:pt>
                <c:pt idx="7">
                  <c:v>6987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cylinder"/>
        <c:axId val="445391456"/>
        <c:axId val="445396160"/>
        <c:axId val="0"/>
      </c:bar3DChart>
      <c:catAx>
        <c:axId val="4453914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445396160"/>
        <c:crosses val="autoZero"/>
        <c:auto val="1"/>
        <c:lblAlgn val="ctr"/>
        <c:lblOffset val="100"/>
        <c:noMultiLvlLbl val="0"/>
      </c:catAx>
      <c:valAx>
        <c:axId val="44539616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445391456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3841C9-8421-448A-831E-6AB61597809A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FDA9E5CC-EE1A-403E-896E-F7EC82D06700}">
      <dgm:prSet phldrT="[Texto]"/>
      <dgm:spPr/>
      <dgm:t>
        <a:bodyPr/>
        <a:lstStyle/>
        <a:p>
          <a:r>
            <a:rPr lang="pt-BR" dirty="0" smtClean="0"/>
            <a:t>Planejamento do Ciclo</a:t>
          </a:r>
          <a:endParaRPr lang="pt-BR" dirty="0"/>
        </a:p>
      </dgm:t>
    </dgm:pt>
    <dgm:pt modelId="{93841E8E-3F76-46E9-A69F-9177F7B783DB}" type="parTrans" cxnId="{6C2955BA-A3DF-4440-BDBA-28B66A8859A9}">
      <dgm:prSet/>
      <dgm:spPr/>
      <dgm:t>
        <a:bodyPr/>
        <a:lstStyle/>
        <a:p>
          <a:endParaRPr lang="pt-BR"/>
        </a:p>
      </dgm:t>
    </dgm:pt>
    <dgm:pt modelId="{3233B721-17D8-43D2-9249-64AF7BAD366B}" type="sibTrans" cxnId="{6C2955BA-A3DF-4440-BDBA-28B66A8859A9}">
      <dgm:prSet/>
      <dgm:spPr/>
      <dgm:t>
        <a:bodyPr/>
        <a:lstStyle/>
        <a:p>
          <a:endParaRPr lang="pt-BR"/>
        </a:p>
      </dgm:t>
    </dgm:pt>
    <dgm:pt modelId="{0F2FD64A-5B67-4EAE-ABE2-ABFD2F986476}">
      <dgm:prSet phldrT="[Texto]"/>
      <dgm:spPr/>
      <dgm:t>
        <a:bodyPr/>
        <a:lstStyle/>
        <a:p>
          <a:r>
            <a:rPr lang="pt-BR" dirty="0" smtClean="0"/>
            <a:t>Lançamento do Ciclo</a:t>
          </a:r>
          <a:endParaRPr lang="pt-BR" dirty="0"/>
        </a:p>
      </dgm:t>
    </dgm:pt>
    <dgm:pt modelId="{0CA0C988-2E9D-4AA6-B9FA-B183755A0D59}" type="parTrans" cxnId="{CFE3B875-2A71-439A-A67B-79E4228638A2}">
      <dgm:prSet/>
      <dgm:spPr/>
      <dgm:t>
        <a:bodyPr/>
        <a:lstStyle/>
        <a:p>
          <a:endParaRPr lang="pt-BR"/>
        </a:p>
      </dgm:t>
    </dgm:pt>
    <dgm:pt modelId="{A301F3A0-09B9-4BF9-8E7D-EE9880B9ED1D}" type="sibTrans" cxnId="{CFE3B875-2A71-439A-A67B-79E4228638A2}">
      <dgm:prSet/>
      <dgm:spPr/>
      <dgm:t>
        <a:bodyPr/>
        <a:lstStyle/>
        <a:p>
          <a:endParaRPr lang="pt-BR"/>
        </a:p>
      </dgm:t>
    </dgm:pt>
    <dgm:pt modelId="{327A8526-DF7E-43E4-96EC-2DC655973473}">
      <dgm:prSet phldrT="[Texto]"/>
      <dgm:spPr/>
      <dgm:t>
        <a:bodyPr/>
        <a:lstStyle/>
        <a:p>
          <a:r>
            <a:rPr lang="pt-BR" dirty="0" smtClean="0"/>
            <a:t>Recebimento das  Inscrições</a:t>
          </a:r>
          <a:endParaRPr lang="pt-BR" dirty="0"/>
        </a:p>
      </dgm:t>
    </dgm:pt>
    <dgm:pt modelId="{0DD4BD23-C809-47B1-9ED2-5038F9F9A9CC}" type="parTrans" cxnId="{104E1634-D2FD-46C2-B7F1-11990EF08079}">
      <dgm:prSet/>
      <dgm:spPr/>
      <dgm:t>
        <a:bodyPr/>
        <a:lstStyle/>
        <a:p>
          <a:endParaRPr lang="pt-BR"/>
        </a:p>
      </dgm:t>
    </dgm:pt>
    <dgm:pt modelId="{D846ABFB-11CD-422C-9BB2-5F33A689E07C}" type="sibTrans" cxnId="{104E1634-D2FD-46C2-B7F1-11990EF08079}">
      <dgm:prSet/>
      <dgm:spPr/>
      <dgm:t>
        <a:bodyPr/>
        <a:lstStyle/>
        <a:p>
          <a:endParaRPr lang="pt-BR"/>
        </a:p>
      </dgm:t>
    </dgm:pt>
    <dgm:pt modelId="{A33688E0-9B32-472E-A1C2-08B841E434D3}">
      <dgm:prSet phldrT="[Texto]"/>
      <dgm:spPr/>
      <dgm:t>
        <a:bodyPr/>
        <a:lstStyle/>
        <a:p>
          <a:r>
            <a:rPr lang="pt-BR" dirty="0" smtClean="0"/>
            <a:t>Recebimento das Candidaturas</a:t>
          </a:r>
        </a:p>
      </dgm:t>
    </dgm:pt>
    <dgm:pt modelId="{E622F953-CF17-490D-AFE4-46DDF3E6C57D}" type="parTrans" cxnId="{BF83D40A-DD6C-4229-97AF-AC863BA969CF}">
      <dgm:prSet/>
      <dgm:spPr/>
      <dgm:t>
        <a:bodyPr/>
        <a:lstStyle/>
        <a:p>
          <a:endParaRPr lang="pt-BR"/>
        </a:p>
      </dgm:t>
    </dgm:pt>
    <dgm:pt modelId="{3C8806EC-5516-4A4A-8336-4E6014285CF0}" type="sibTrans" cxnId="{BF83D40A-DD6C-4229-97AF-AC863BA969CF}">
      <dgm:prSet/>
      <dgm:spPr/>
      <dgm:t>
        <a:bodyPr/>
        <a:lstStyle/>
        <a:p>
          <a:endParaRPr lang="pt-BR"/>
        </a:p>
      </dgm:t>
    </dgm:pt>
    <dgm:pt modelId="{65DBBCB8-C04E-4EEE-8361-99AA42B1987D}">
      <dgm:prSet phldrT="[Texto]"/>
      <dgm:spPr/>
      <dgm:t>
        <a:bodyPr/>
        <a:lstStyle/>
        <a:p>
          <a:pPr algn="ctr"/>
          <a:r>
            <a:rPr lang="pt-BR" dirty="0" smtClean="0"/>
            <a:t>Capacitação dos Avaliadores e Verificadores  </a:t>
          </a:r>
          <a:endParaRPr lang="pt-BR" dirty="0"/>
        </a:p>
      </dgm:t>
    </dgm:pt>
    <dgm:pt modelId="{B96C455E-A9ED-4AED-852B-CE392572F126}" type="parTrans" cxnId="{10DD82F9-862A-4BBC-9146-35FD2CC2A84E}">
      <dgm:prSet/>
      <dgm:spPr/>
      <dgm:t>
        <a:bodyPr/>
        <a:lstStyle/>
        <a:p>
          <a:endParaRPr lang="pt-BR"/>
        </a:p>
      </dgm:t>
    </dgm:pt>
    <dgm:pt modelId="{8F1A8754-150D-4707-A264-38728111074C}" type="sibTrans" cxnId="{10DD82F9-862A-4BBC-9146-35FD2CC2A84E}">
      <dgm:prSet/>
      <dgm:spPr/>
      <dgm:t>
        <a:bodyPr/>
        <a:lstStyle/>
        <a:p>
          <a:endParaRPr lang="pt-BR"/>
        </a:p>
      </dgm:t>
    </dgm:pt>
    <dgm:pt modelId="{AB462439-9A1C-48D9-AD92-F98579361B9C}">
      <dgm:prSet phldrT="[Texto]"/>
      <dgm:spPr/>
      <dgm:t>
        <a:bodyPr/>
        <a:lstStyle/>
        <a:p>
          <a:r>
            <a:rPr lang="pt-BR" dirty="0" smtClean="0"/>
            <a:t>Avaliação Estadual</a:t>
          </a:r>
          <a:endParaRPr lang="pt-BR" dirty="0"/>
        </a:p>
      </dgm:t>
    </dgm:pt>
    <dgm:pt modelId="{D5EDC9D5-5FC3-4107-84D4-F59E8384836E}" type="parTrans" cxnId="{65DE2243-88CE-49AF-8DC1-00AF871ACBC2}">
      <dgm:prSet/>
      <dgm:spPr/>
      <dgm:t>
        <a:bodyPr/>
        <a:lstStyle/>
        <a:p>
          <a:endParaRPr lang="pt-BR"/>
        </a:p>
      </dgm:t>
    </dgm:pt>
    <dgm:pt modelId="{6B981E7B-4153-40FC-A0E3-5CEB97F565AA}" type="sibTrans" cxnId="{65DE2243-88CE-49AF-8DC1-00AF871ACBC2}">
      <dgm:prSet/>
      <dgm:spPr/>
      <dgm:t>
        <a:bodyPr/>
        <a:lstStyle/>
        <a:p>
          <a:endParaRPr lang="pt-BR"/>
        </a:p>
      </dgm:t>
    </dgm:pt>
    <dgm:pt modelId="{262C1E65-2FAD-4111-8E98-5FFC72B67047}">
      <dgm:prSet phldrT="[Texto]"/>
      <dgm:spPr/>
      <dgm:t>
        <a:bodyPr/>
        <a:lstStyle/>
        <a:p>
          <a:r>
            <a:rPr lang="pt-BR" dirty="0" smtClean="0"/>
            <a:t>Seleção das Classificadas para Visita</a:t>
          </a:r>
          <a:endParaRPr lang="pt-BR" dirty="0"/>
        </a:p>
      </dgm:t>
    </dgm:pt>
    <dgm:pt modelId="{DFDE4282-1E22-4243-A4FA-8EA3AA314026}" type="parTrans" cxnId="{E9CF8505-53ED-4928-A846-891B587E8694}">
      <dgm:prSet/>
      <dgm:spPr/>
      <dgm:t>
        <a:bodyPr/>
        <a:lstStyle/>
        <a:p>
          <a:endParaRPr lang="pt-BR"/>
        </a:p>
      </dgm:t>
    </dgm:pt>
    <dgm:pt modelId="{D6CC9A0F-F226-4C98-98F3-708443FC1A02}" type="sibTrans" cxnId="{E9CF8505-53ED-4928-A846-891B587E8694}">
      <dgm:prSet/>
      <dgm:spPr/>
      <dgm:t>
        <a:bodyPr/>
        <a:lstStyle/>
        <a:p>
          <a:endParaRPr lang="pt-BR"/>
        </a:p>
      </dgm:t>
    </dgm:pt>
    <dgm:pt modelId="{ED5DB3EA-C004-45D9-AD24-0742DA03ED63}">
      <dgm:prSet phldrT="[Texto]"/>
      <dgm:spPr/>
      <dgm:t>
        <a:bodyPr/>
        <a:lstStyle/>
        <a:p>
          <a:r>
            <a:rPr lang="pt-BR" dirty="0" smtClean="0"/>
            <a:t>Conferência da Documentação</a:t>
          </a:r>
          <a:endParaRPr lang="pt-BR" dirty="0"/>
        </a:p>
      </dgm:t>
    </dgm:pt>
    <dgm:pt modelId="{8F47A60C-E241-4A3E-9772-B53DCB02A3E6}" type="parTrans" cxnId="{BD0EF539-B48C-442B-8C7C-6FC77EA78639}">
      <dgm:prSet/>
      <dgm:spPr/>
      <dgm:t>
        <a:bodyPr/>
        <a:lstStyle/>
        <a:p>
          <a:endParaRPr lang="pt-BR"/>
        </a:p>
      </dgm:t>
    </dgm:pt>
    <dgm:pt modelId="{126F19C9-7923-4634-969C-B6437EFE069D}" type="sibTrans" cxnId="{BD0EF539-B48C-442B-8C7C-6FC77EA78639}">
      <dgm:prSet/>
      <dgm:spPr/>
      <dgm:t>
        <a:bodyPr/>
        <a:lstStyle/>
        <a:p>
          <a:endParaRPr lang="pt-BR"/>
        </a:p>
      </dgm:t>
    </dgm:pt>
    <dgm:pt modelId="{4734EB63-C97A-4008-A398-D78E5CB3B172}">
      <dgm:prSet phldrT="[Texto]"/>
      <dgm:spPr/>
      <dgm:t>
        <a:bodyPr/>
        <a:lstStyle/>
        <a:p>
          <a:r>
            <a:rPr lang="pt-BR" dirty="0" smtClean="0"/>
            <a:t>Designação dos Verificadores</a:t>
          </a:r>
          <a:endParaRPr lang="pt-BR" dirty="0"/>
        </a:p>
      </dgm:t>
    </dgm:pt>
    <dgm:pt modelId="{BCEBEEF3-08F1-4FF4-B212-E74605108CE3}" type="parTrans" cxnId="{9819F1E1-1173-420F-9EAA-4C2C3159CDE5}">
      <dgm:prSet/>
      <dgm:spPr/>
      <dgm:t>
        <a:bodyPr/>
        <a:lstStyle/>
        <a:p>
          <a:endParaRPr lang="pt-BR"/>
        </a:p>
      </dgm:t>
    </dgm:pt>
    <dgm:pt modelId="{A61B5BFA-63AC-45DE-A708-5C2CE0AEFE80}" type="sibTrans" cxnId="{9819F1E1-1173-420F-9EAA-4C2C3159CDE5}">
      <dgm:prSet/>
      <dgm:spPr/>
      <dgm:t>
        <a:bodyPr/>
        <a:lstStyle/>
        <a:p>
          <a:endParaRPr lang="pt-BR"/>
        </a:p>
      </dgm:t>
    </dgm:pt>
    <dgm:pt modelId="{DAB35D57-1CE4-459A-9786-3CA5E8442C26}">
      <dgm:prSet phldrT="[Texto]"/>
      <dgm:spPr/>
      <dgm:t>
        <a:bodyPr/>
        <a:lstStyle/>
        <a:p>
          <a:r>
            <a:rPr lang="pt-BR" dirty="0" smtClean="0"/>
            <a:t>Planejamento da Visita</a:t>
          </a:r>
          <a:endParaRPr lang="pt-BR" dirty="0"/>
        </a:p>
      </dgm:t>
    </dgm:pt>
    <dgm:pt modelId="{BA5008DA-6022-474C-BD63-37860A52F162}" type="parTrans" cxnId="{4EFBC4D1-F126-4DC9-93C2-A5FC3C276165}">
      <dgm:prSet/>
      <dgm:spPr/>
      <dgm:t>
        <a:bodyPr/>
        <a:lstStyle/>
        <a:p>
          <a:endParaRPr lang="pt-BR"/>
        </a:p>
      </dgm:t>
    </dgm:pt>
    <dgm:pt modelId="{2F13EEA2-C90E-4C10-9505-8E84E7EB8169}" type="sibTrans" cxnId="{4EFBC4D1-F126-4DC9-93C2-A5FC3C276165}">
      <dgm:prSet/>
      <dgm:spPr/>
      <dgm:t>
        <a:bodyPr/>
        <a:lstStyle/>
        <a:p>
          <a:endParaRPr lang="pt-BR"/>
        </a:p>
      </dgm:t>
    </dgm:pt>
    <dgm:pt modelId="{FC366AF4-A8D6-45AA-A1D7-E14B5D3C2142}">
      <dgm:prSet phldrT="[Texto]"/>
      <dgm:spPr/>
      <dgm:t>
        <a:bodyPr/>
        <a:lstStyle/>
        <a:p>
          <a:r>
            <a:rPr lang="pt-BR" dirty="0" smtClean="0"/>
            <a:t>Visita às Candidatas</a:t>
          </a:r>
          <a:endParaRPr lang="pt-BR" dirty="0"/>
        </a:p>
      </dgm:t>
    </dgm:pt>
    <dgm:pt modelId="{57CA5B9F-D674-4A4A-8FE2-6A58BD34A7B2}" type="parTrans" cxnId="{A8E6B12D-DD47-4247-9104-AA268EDD670C}">
      <dgm:prSet/>
      <dgm:spPr/>
      <dgm:t>
        <a:bodyPr/>
        <a:lstStyle/>
        <a:p>
          <a:endParaRPr lang="pt-BR"/>
        </a:p>
      </dgm:t>
    </dgm:pt>
    <dgm:pt modelId="{5A2E92DF-81CC-41C6-ACB6-0D7D679DA78B}" type="sibTrans" cxnId="{A8E6B12D-DD47-4247-9104-AA268EDD670C}">
      <dgm:prSet/>
      <dgm:spPr/>
      <dgm:t>
        <a:bodyPr/>
        <a:lstStyle/>
        <a:p>
          <a:endParaRPr lang="pt-BR"/>
        </a:p>
      </dgm:t>
    </dgm:pt>
    <dgm:pt modelId="{26FF1070-69B6-4E36-94FD-0D67B3F50817}">
      <dgm:prSet phldrT="[Texto]"/>
      <dgm:spPr/>
      <dgm:t>
        <a:bodyPr/>
        <a:lstStyle/>
        <a:p>
          <a:r>
            <a:rPr lang="pt-BR" dirty="0" smtClean="0"/>
            <a:t>Seleção das Finalistas</a:t>
          </a:r>
          <a:endParaRPr lang="pt-BR" dirty="0"/>
        </a:p>
      </dgm:t>
    </dgm:pt>
    <dgm:pt modelId="{11BFE6AD-AF18-4704-81B7-5F40E80604D2}" type="parTrans" cxnId="{7E750F18-BE29-4EC4-8C49-3B15EDEF930D}">
      <dgm:prSet/>
      <dgm:spPr/>
      <dgm:t>
        <a:bodyPr/>
        <a:lstStyle/>
        <a:p>
          <a:endParaRPr lang="pt-BR"/>
        </a:p>
      </dgm:t>
    </dgm:pt>
    <dgm:pt modelId="{0CA7E0FE-5C09-4D2D-BDD0-CA67AE35BD47}" type="sibTrans" cxnId="{7E750F18-BE29-4EC4-8C49-3B15EDEF930D}">
      <dgm:prSet/>
      <dgm:spPr/>
      <dgm:t>
        <a:bodyPr/>
        <a:lstStyle/>
        <a:p>
          <a:endParaRPr lang="pt-BR"/>
        </a:p>
      </dgm:t>
    </dgm:pt>
    <dgm:pt modelId="{40EF9EFA-5D74-46CC-ABC2-BBEC35C36A1C}">
      <dgm:prSet phldrT="[Texto]"/>
      <dgm:spPr/>
      <dgm:t>
        <a:bodyPr/>
        <a:lstStyle/>
        <a:p>
          <a:r>
            <a:rPr lang="pt-BR" dirty="0" smtClean="0"/>
            <a:t>Comissão Julgadora Estadual</a:t>
          </a:r>
          <a:endParaRPr lang="pt-BR" dirty="0"/>
        </a:p>
      </dgm:t>
    </dgm:pt>
    <dgm:pt modelId="{D7E0B3BD-EA79-4303-AB33-37E2BD2B7431}" type="parTrans" cxnId="{D1D56C6D-39E3-41CB-BB9B-73677B9A609C}">
      <dgm:prSet/>
      <dgm:spPr/>
      <dgm:t>
        <a:bodyPr/>
        <a:lstStyle/>
        <a:p>
          <a:endParaRPr lang="pt-BR"/>
        </a:p>
      </dgm:t>
    </dgm:pt>
    <dgm:pt modelId="{321003E1-E988-4583-9A3C-29F9CAD8D841}" type="sibTrans" cxnId="{D1D56C6D-39E3-41CB-BB9B-73677B9A609C}">
      <dgm:prSet/>
      <dgm:spPr/>
      <dgm:t>
        <a:bodyPr/>
        <a:lstStyle/>
        <a:p>
          <a:endParaRPr lang="pt-BR"/>
        </a:p>
      </dgm:t>
    </dgm:pt>
    <dgm:pt modelId="{F1131CD6-BCD2-4C8D-89D3-471E99FA59EF}">
      <dgm:prSet phldrT="[Texto]"/>
      <dgm:spPr/>
      <dgm:t>
        <a:bodyPr/>
        <a:lstStyle/>
        <a:p>
          <a:r>
            <a:rPr lang="pt-BR" dirty="0" smtClean="0"/>
            <a:t>Cerimônia Estadual</a:t>
          </a:r>
          <a:endParaRPr lang="pt-BR" dirty="0"/>
        </a:p>
      </dgm:t>
    </dgm:pt>
    <dgm:pt modelId="{B9D98EB6-F502-4769-990D-2D617FD3113E}" type="parTrans" cxnId="{29C55B6C-90EF-4332-8F7B-5F6DCE9FC292}">
      <dgm:prSet/>
      <dgm:spPr/>
      <dgm:t>
        <a:bodyPr/>
        <a:lstStyle/>
        <a:p>
          <a:endParaRPr lang="pt-BR"/>
        </a:p>
      </dgm:t>
    </dgm:pt>
    <dgm:pt modelId="{0E55D3B8-31F3-439D-87AD-099109F95238}" type="sibTrans" cxnId="{29C55B6C-90EF-4332-8F7B-5F6DCE9FC292}">
      <dgm:prSet/>
      <dgm:spPr/>
      <dgm:t>
        <a:bodyPr/>
        <a:lstStyle/>
        <a:p>
          <a:endParaRPr lang="pt-BR"/>
        </a:p>
      </dgm:t>
    </dgm:pt>
    <dgm:pt modelId="{0D081C90-254B-403E-87ED-96EC244CF282}">
      <dgm:prSet phldrT="[Texto]"/>
      <dgm:spPr/>
      <dgm:t>
        <a:bodyPr/>
        <a:lstStyle/>
        <a:p>
          <a:r>
            <a:rPr lang="pt-BR" dirty="0" smtClean="0"/>
            <a:t>Envio das Devolutivas</a:t>
          </a:r>
          <a:endParaRPr lang="pt-BR" dirty="0"/>
        </a:p>
      </dgm:t>
    </dgm:pt>
    <dgm:pt modelId="{B3EAA1A2-3F25-479F-A3AB-AEFE760B4C27}" type="parTrans" cxnId="{67823EC3-9A94-48EE-AA4D-25E1D5FD6602}">
      <dgm:prSet/>
      <dgm:spPr/>
      <dgm:t>
        <a:bodyPr/>
        <a:lstStyle/>
        <a:p>
          <a:endParaRPr lang="pt-BR"/>
        </a:p>
      </dgm:t>
    </dgm:pt>
    <dgm:pt modelId="{0D2A1969-248B-42F6-8295-527353C20C14}" type="sibTrans" cxnId="{67823EC3-9A94-48EE-AA4D-25E1D5FD6602}">
      <dgm:prSet/>
      <dgm:spPr/>
      <dgm:t>
        <a:bodyPr/>
        <a:lstStyle/>
        <a:p>
          <a:endParaRPr lang="pt-BR"/>
        </a:p>
      </dgm:t>
    </dgm:pt>
    <dgm:pt modelId="{0CCA057E-E268-4150-9570-C19012679F47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Envio da Documentação para FNQ</a:t>
          </a:r>
          <a:endParaRPr lang="pt-BR" dirty="0"/>
        </a:p>
      </dgm:t>
    </dgm:pt>
    <dgm:pt modelId="{E0E4BDEC-67C6-4C26-9202-F3BE1810B054}" type="parTrans" cxnId="{D09B5246-401F-4FEE-A0BD-886EDFB4964E}">
      <dgm:prSet/>
      <dgm:spPr/>
      <dgm:t>
        <a:bodyPr/>
        <a:lstStyle/>
        <a:p>
          <a:endParaRPr lang="pt-BR"/>
        </a:p>
      </dgm:t>
    </dgm:pt>
    <dgm:pt modelId="{94B48ACA-193C-4568-93BE-25F15E667508}" type="sibTrans" cxnId="{D09B5246-401F-4FEE-A0BD-886EDFB4964E}">
      <dgm:prSet/>
      <dgm:spPr/>
      <dgm:t>
        <a:bodyPr/>
        <a:lstStyle/>
        <a:p>
          <a:endParaRPr lang="pt-BR"/>
        </a:p>
      </dgm:t>
    </dgm:pt>
    <dgm:pt modelId="{3CEA45C3-2FE7-498C-8E92-366420CE842B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Indicação de Avaliadores para FNQ</a:t>
          </a:r>
          <a:endParaRPr lang="pt-BR" dirty="0"/>
        </a:p>
      </dgm:t>
    </dgm:pt>
    <dgm:pt modelId="{1378DFCE-8232-4511-829C-77A37FF74298}" type="parTrans" cxnId="{E6130A32-E933-4E76-A752-E70DDD5D730B}">
      <dgm:prSet/>
      <dgm:spPr/>
      <dgm:t>
        <a:bodyPr/>
        <a:lstStyle/>
        <a:p>
          <a:endParaRPr lang="pt-BR"/>
        </a:p>
      </dgm:t>
    </dgm:pt>
    <dgm:pt modelId="{3F293230-20B0-441B-AD9A-AA54FF0D2692}" type="sibTrans" cxnId="{E6130A32-E933-4E76-A752-E70DDD5D730B}">
      <dgm:prSet/>
      <dgm:spPr/>
      <dgm:t>
        <a:bodyPr/>
        <a:lstStyle/>
        <a:p>
          <a:endParaRPr lang="pt-BR"/>
        </a:p>
      </dgm:t>
    </dgm:pt>
    <dgm:pt modelId="{54F0B061-8C59-46AB-B3EB-E927C0423DA3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Seleção Classificadas Nacionais</a:t>
          </a:r>
          <a:endParaRPr lang="pt-BR" dirty="0"/>
        </a:p>
      </dgm:t>
    </dgm:pt>
    <dgm:pt modelId="{BA863F53-C2A3-4182-B0EF-F7B36D40E8A8}" type="parTrans" cxnId="{F62314F1-5A23-494A-9CD9-12805AA3AFA2}">
      <dgm:prSet/>
      <dgm:spPr/>
      <dgm:t>
        <a:bodyPr/>
        <a:lstStyle/>
        <a:p>
          <a:endParaRPr lang="pt-BR"/>
        </a:p>
      </dgm:t>
    </dgm:pt>
    <dgm:pt modelId="{7F75DC17-744A-4BCF-B31C-1183109FC1B2}" type="sibTrans" cxnId="{F62314F1-5A23-494A-9CD9-12805AA3AFA2}">
      <dgm:prSet/>
      <dgm:spPr/>
      <dgm:t>
        <a:bodyPr/>
        <a:lstStyle/>
        <a:p>
          <a:endParaRPr lang="pt-BR"/>
        </a:p>
      </dgm:t>
    </dgm:pt>
    <dgm:pt modelId="{FD949487-77DB-47AE-B548-330172872D7F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Conferência da Documentação</a:t>
          </a:r>
          <a:endParaRPr lang="pt-BR" dirty="0"/>
        </a:p>
      </dgm:t>
    </dgm:pt>
    <dgm:pt modelId="{1DB2C719-CE39-4D8D-AA50-EE6DB6A85F1D}" type="parTrans" cxnId="{C9622394-E130-4A30-9A49-6791D8380EC5}">
      <dgm:prSet/>
      <dgm:spPr/>
      <dgm:t>
        <a:bodyPr/>
        <a:lstStyle/>
        <a:p>
          <a:endParaRPr lang="pt-BR"/>
        </a:p>
      </dgm:t>
    </dgm:pt>
    <dgm:pt modelId="{33D79CFB-3EC9-4E30-9A23-598BEBA9C2D2}" type="sibTrans" cxnId="{C9622394-E130-4A30-9A49-6791D8380EC5}">
      <dgm:prSet/>
      <dgm:spPr/>
      <dgm:t>
        <a:bodyPr/>
        <a:lstStyle/>
        <a:p>
          <a:endParaRPr lang="pt-BR"/>
        </a:p>
      </dgm:t>
    </dgm:pt>
    <dgm:pt modelId="{C73D845A-0BF2-4849-9913-688452A592A3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Avaliação Nacional</a:t>
          </a:r>
          <a:endParaRPr lang="pt-BR" dirty="0"/>
        </a:p>
      </dgm:t>
    </dgm:pt>
    <dgm:pt modelId="{126C6192-E0F8-4983-AE10-C052E7BC3133}" type="parTrans" cxnId="{FF7203B9-F0F3-4BB5-9D68-5557CBCEDF77}">
      <dgm:prSet/>
      <dgm:spPr/>
      <dgm:t>
        <a:bodyPr/>
        <a:lstStyle/>
        <a:p>
          <a:endParaRPr lang="pt-BR"/>
        </a:p>
      </dgm:t>
    </dgm:pt>
    <dgm:pt modelId="{B36BE72D-A866-44D4-A327-74E42E3E28AA}" type="sibTrans" cxnId="{FF7203B9-F0F3-4BB5-9D68-5557CBCEDF77}">
      <dgm:prSet/>
      <dgm:spPr/>
      <dgm:t>
        <a:bodyPr/>
        <a:lstStyle/>
        <a:p>
          <a:endParaRPr lang="pt-BR"/>
        </a:p>
      </dgm:t>
    </dgm:pt>
    <dgm:pt modelId="{5496FC81-5B57-4D80-9D56-FCFD35242240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Seleção Finalistas</a:t>
          </a:r>
          <a:endParaRPr lang="pt-BR" dirty="0"/>
        </a:p>
      </dgm:t>
    </dgm:pt>
    <dgm:pt modelId="{A5FEAF4D-31DC-499B-A02E-1A7CE685FA3A}" type="parTrans" cxnId="{76141C09-2241-405A-930B-13B63623F666}">
      <dgm:prSet/>
      <dgm:spPr/>
      <dgm:t>
        <a:bodyPr/>
        <a:lstStyle/>
        <a:p>
          <a:endParaRPr lang="pt-BR"/>
        </a:p>
      </dgm:t>
    </dgm:pt>
    <dgm:pt modelId="{85A29109-54DE-466F-95DF-238AE39111A9}" type="sibTrans" cxnId="{76141C09-2241-405A-930B-13B63623F666}">
      <dgm:prSet/>
      <dgm:spPr/>
      <dgm:t>
        <a:bodyPr/>
        <a:lstStyle/>
        <a:p>
          <a:endParaRPr lang="pt-BR"/>
        </a:p>
      </dgm:t>
    </dgm:pt>
    <dgm:pt modelId="{303244A1-114D-4A97-9399-4323BD97F1BD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Comissão Julgadora Nacional</a:t>
          </a:r>
          <a:endParaRPr lang="pt-BR" dirty="0"/>
        </a:p>
      </dgm:t>
    </dgm:pt>
    <dgm:pt modelId="{9BABD422-AD29-4516-856A-F19D03A36061}" type="parTrans" cxnId="{C3F3D0E6-BE1F-4D17-B590-4E65313D8C0D}">
      <dgm:prSet/>
      <dgm:spPr/>
      <dgm:t>
        <a:bodyPr/>
        <a:lstStyle/>
        <a:p>
          <a:endParaRPr lang="pt-BR"/>
        </a:p>
      </dgm:t>
    </dgm:pt>
    <dgm:pt modelId="{7DE55AF3-90D0-48EC-BF91-B800C9C0265C}" type="sibTrans" cxnId="{C3F3D0E6-BE1F-4D17-B590-4E65313D8C0D}">
      <dgm:prSet/>
      <dgm:spPr/>
      <dgm:t>
        <a:bodyPr/>
        <a:lstStyle/>
        <a:p>
          <a:endParaRPr lang="pt-BR"/>
        </a:p>
      </dgm:t>
    </dgm:pt>
    <dgm:pt modelId="{7493A171-C6E1-479A-9E20-EBF2962449D1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Cerimônia Nacional </a:t>
          </a:r>
          <a:endParaRPr lang="pt-BR" dirty="0"/>
        </a:p>
      </dgm:t>
    </dgm:pt>
    <dgm:pt modelId="{E1C0D386-7332-4724-99E4-CDBD8F125BD8}" type="parTrans" cxnId="{4F500F4E-42D5-4FA5-A6DE-6A0143F40359}">
      <dgm:prSet/>
      <dgm:spPr/>
      <dgm:t>
        <a:bodyPr/>
        <a:lstStyle/>
        <a:p>
          <a:endParaRPr lang="pt-BR"/>
        </a:p>
      </dgm:t>
    </dgm:pt>
    <dgm:pt modelId="{F88B0DC8-79D0-4807-9D98-D4AD38827E32}" type="sibTrans" cxnId="{4F500F4E-42D5-4FA5-A6DE-6A0143F40359}">
      <dgm:prSet/>
      <dgm:spPr/>
      <dgm:t>
        <a:bodyPr/>
        <a:lstStyle/>
        <a:p>
          <a:endParaRPr lang="pt-BR"/>
        </a:p>
      </dgm:t>
    </dgm:pt>
    <dgm:pt modelId="{6868A1F8-B31F-4534-9C70-685DB2912644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Aprendizado</a:t>
          </a:r>
          <a:br>
            <a:rPr lang="pt-BR" dirty="0" smtClean="0"/>
          </a:br>
          <a:endParaRPr lang="pt-BR" dirty="0"/>
        </a:p>
      </dgm:t>
    </dgm:pt>
    <dgm:pt modelId="{31702F43-9D6E-44A9-B18A-4AFE4F192BDA}" type="parTrans" cxnId="{D2842A8E-A161-4EE5-A611-1401AE690D65}">
      <dgm:prSet/>
      <dgm:spPr/>
      <dgm:t>
        <a:bodyPr/>
        <a:lstStyle/>
        <a:p>
          <a:endParaRPr lang="pt-BR"/>
        </a:p>
      </dgm:t>
    </dgm:pt>
    <dgm:pt modelId="{0BA90449-433A-4B4C-A97C-F2EB9DE1B5AB}" type="sibTrans" cxnId="{D2842A8E-A161-4EE5-A611-1401AE690D65}">
      <dgm:prSet/>
      <dgm:spPr/>
      <dgm:t>
        <a:bodyPr/>
        <a:lstStyle/>
        <a:p>
          <a:endParaRPr lang="pt-BR"/>
        </a:p>
      </dgm:t>
    </dgm:pt>
    <dgm:pt modelId="{82A18362-732D-41AA-B8D9-F4A46D821D7E}">
      <dgm:prSet phldrT="[Texto]"/>
      <dgm:spPr>
        <a:solidFill>
          <a:schemeClr val="accent3"/>
        </a:solidFill>
      </dgm:spPr>
      <dgm:t>
        <a:bodyPr/>
        <a:lstStyle/>
        <a:p>
          <a:r>
            <a:rPr lang="pt-BR" dirty="0" smtClean="0"/>
            <a:t>Viagem Internacional</a:t>
          </a:r>
          <a:endParaRPr lang="pt-BR" dirty="0"/>
        </a:p>
      </dgm:t>
    </dgm:pt>
    <dgm:pt modelId="{929B44AC-C7F0-4417-9388-D0EC5BFEF258}" type="parTrans" cxnId="{C7F105C4-855B-4C47-9459-09E48AABC0AA}">
      <dgm:prSet/>
      <dgm:spPr/>
      <dgm:t>
        <a:bodyPr/>
        <a:lstStyle/>
        <a:p>
          <a:endParaRPr lang="pt-BR"/>
        </a:p>
      </dgm:t>
    </dgm:pt>
    <dgm:pt modelId="{E122C8D6-F67A-441C-85D9-F3DE3B0C1FD2}" type="sibTrans" cxnId="{C7F105C4-855B-4C47-9459-09E48AABC0AA}">
      <dgm:prSet/>
      <dgm:spPr/>
      <dgm:t>
        <a:bodyPr/>
        <a:lstStyle/>
        <a:p>
          <a:endParaRPr lang="pt-BR"/>
        </a:p>
      </dgm:t>
    </dgm:pt>
    <dgm:pt modelId="{7350FD2D-DE15-4F81-AE8F-A7BA482E4607}" type="pres">
      <dgm:prSet presAssocID="{733841C9-8421-448A-831E-6AB61597809A}" presName="diagram" presStyleCnt="0">
        <dgm:presLayoutVars>
          <dgm:dir/>
          <dgm:resizeHandles val="exact"/>
        </dgm:presLayoutVars>
      </dgm:prSet>
      <dgm:spPr/>
    </dgm:pt>
    <dgm:pt modelId="{18D7B529-B6A1-4175-92B5-D93979A8F55C}" type="pres">
      <dgm:prSet presAssocID="{FDA9E5CC-EE1A-403E-896E-F7EC82D06700}" presName="node" presStyleLbl="node1" presStyleIdx="0" presStyleCnt="25" custLinFactNeighborX="-3187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A00BB4A-87D4-4511-B639-97AB01244292}" type="pres">
      <dgm:prSet presAssocID="{3233B721-17D8-43D2-9249-64AF7BAD366B}" presName="sibTrans" presStyleLbl="sibTrans2D1" presStyleIdx="0" presStyleCnt="24" custLinFactNeighborX="7118"/>
      <dgm:spPr/>
    </dgm:pt>
    <dgm:pt modelId="{45462A97-61EC-433B-93E2-F5DC8F23D366}" type="pres">
      <dgm:prSet presAssocID="{3233B721-17D8-43D2-9249-64AF7BAD366B}" presName="connectorText" presStyleLbl="sibTrans2D1" presStyleIdx="0" presStyleCnt="24"/>
      <dgm:spPr/>
    </dgm:pt>
    <dgm:pt modelId="{CD88E58C-3E68-47F5-BAE3-E598E0B5A4A9}" type="pres">
      <dgm:prSet presAssocID="{0F2FD64A-5B67-4EAE-ABE2-ABFD2F986476}" presName="node" presStyleLbl="node1" presStyleIdx="1" presStyleCnt="25">
        <dgm:presLayoutVars>
          <dgm:bulletEnabled val="1"/>
        </dgm:presLayoutVars>
      </dgm:prSet>
      <dgm:spPr/>
    </dgm:pt>
    <dgm:pt modelId="{2627ADF3-3A72-449A-9769-036AC51B3B74}" type="pres">
      <dgm:prSet presAssocID="{A301F3A0-09B9-4BF9-8E7D-EE9880B9ED1D}" presName="sibTrans" presStyleLbl="sibTrans2D1" presStyleIdx="1" presStyleCnt="24"/>
      <dgm:spPr/>
    </dgm:pt>
    <dgm:pt modelId="{D6CA16D5-4C3F-45DA-9F64-4C16705E36EF}" type="pres">
      <dgm:prSet presAssocID="{A301F3A0-09B9-4BF9-8E7D-EE9880B9ED1D}" presName="connectorText" presStyleLbl="sibTrans2D1" presStyleIdx="1" presStyleCnt="24"/>
      <dgm:spPr/>
    </dgm:pt>
    <dgm:pt modelId="{BED8F953-4FA2-46BE-8A06-DA00EC75FFC0}" type="pres">
      <dgm:prSet presAssocID="{327A8526-DF7E-43E4-96EC-2DC655973473}" presName="node" presStyleLbl="node1" presStyleIdx="2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32706C3-F93E-4565-9830-C71D9A35C13F}" type="pres">
      <dgm:prSet presAssocID="{D846ABFB-11CD-422C-9BB2-5F33A689E07C}" presName="sibTrans" presStyleLbl="sibTrans2D1" presStyleIdx="2" presStyleCnt="24"/>
      <dgm:spPr/>
    </dgm:pt>
    <dgm:pt modelId="{97CA2149-29C9-4EF2-9E82-82E80828D488}" type="pres">
      <dgm:prSet presAssocID="{D846ABFB-11CD-422C-9BB2-5F33A689E07C}" presName="connectorText" presStyleLbl="sibTrans2D1" presStyleIdx="2" presStyleCnt="24"/>
      <dgm:spPr/>
    </dgm:pt>
    <dgm:pt modelId="{96438196-53B9-4F18-B545-905BD0FAD143}" type="pres">
      <dgm:prSet presAssocID="{A33688E0-9B32-472E-A1C2-08B841E434D3}" presName="node" presStyleLbl="node1" presStyleIdx="3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0D712D3-00C0-499E-AE62-0CB8E0D92D9B}" type="pres">
      <dgm:prSet presAssocID="{3C8806EC-5516-4A4A-8336-4E6014285CF0}" presName="sibTrans" presStyleLbl="sibTrans2D1" presStyleIdx="3" presStyleCnt="24"/>
      <dgm:spPr/>
    </dgm:pt>
    <dgm:pt modelId="{40D4AC44-6574-48D4-BEE4-AC3AEF31AA79}" type="pres">
      <dgm:prSet presAssocID="{3C8806EC-5516-4A4A-8336-4E6014285CF0}" presName="connectorText" presStyleLbl="sibTrans2D1" presStyleIdx="3" presStyleCnt="24"/>
      <dgm:spPr/>
    </dgm:pt>
    <dgm:pt modelId="{E11B967C-8C1D-4AF4-8C45-C0B4E5D1C050}" type="pres">
      <dgm:prSet presAssocID="{65DBBCB8-C04E-4EEE-8361-99AA42B1987D}" presName="node" presStyleLbl="node1" presStyleIdx="4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F818468-A2E6-443E-A52A-E06151C35424}" type="pres">
      <dgm:prSet presAssocID="{8F1A8754-150D-4707-A264-38728111074C}" presName="sibTrans" presStyleLbl="sibTrans2D1" presStyleIdx="4" presStyleCnt="24"/>
      <dgm:spPr/>
    </dgm:pt>
    <dgm:pt modelId="{DBBE5F0D-4CF3-4175-B270-26882D8D90BB}" type="pres">
      <dgm:prSet presAssocID="{8F1A8754-150D-4707-A264-38728111074C}" presName="connectorText" presStyleLbl="sibTrans2D1" presStyleIdx="4" presStyleCnt="24"/>
      <dgm:spPr/>
    </dgm:pt>
    <dgm:pt modelId="{13816712-F9CA-41AD-BD76-D5CCCED46EAB}" type="pres">
      <dgm:prSet presAssocID="{AB462439-9A1C-48D9-AD92-F98579361B9C}" presName="node" presStyleLbl="node1" presStyleIdx="5" presStyleCnt="25">
        <dgm:presLayoutVars>
          <dgm:bulletEnabled val="1"/>
        </dgm:presLayoutVars>
      </dgm:prSet>
      <dgm:spPr/>
    </dgm:pt>
    <dgm:pt modelId="{0DBE4FC5-04FF-41AC-AA4A-75CBA1074389}" type="pres">
      <dgm:prSet presAssocID="{6B981E7B-4153-40FC-A0E3-5CEB97F565AA}" presName="sibTrans" presStyleLbl="sibTrans2D1" presStyleIdx="5" presStyleCnt="24"/>
      <dgm:spPr/>
    </dgm:pt>
    <dgm:pt modelId="{725AC63E-FD5C-4B1E-A635-500ADB70B437}" type="pres">
      <dgm:prSet presAssocID="{6B981E7B-4153-40FC-A0E3-5CEB97F565AA}" presName="connectorText" presStyleLbl="sibTrans2D1" presStyleIdx="5" presStyleCnt="24"/>
      <dgm:spPr/>
    </dgm:pt>
    <dgm:pt modelId="{14EDD594-F1C6-41AD-9B42-8B20BA37F0EF}" type="pres">
      <dgm:prSet presAssocID="{262C1E65-2FAD-4111-8E98-5FFC72B67047}" presName="node" presStyleLbl="node1" presStyleIdx="6" presStyleCnt="25">
        <dgm:presLayoutVars>
          <dgm:bulletEnabled val="1"/>
        </dgm:presLayoutVars>
      </dgm:prSet>
      <dgm:spPr/>
    </dgm:pt>
    <dgm:pt modelId="{75FB92E7-C903-48E1-92FD-1F15D1A4C7BB}" type="pres">
      <dgm:prSet presAssocID="{D6CC9A0F-F226-4C98-98F3-708443FC1A02}" presName="sibTrans" presStyleLbl="sibTrans2D1" presStyleIdx="6" presStyleCnt="24"/>
      <dgm:spPr/>
    </dgm:pt>
    <dgm:pt modelId="{AB63422C-5B2F-4FEB-94DF-5EDFE7BCCA8C}" type="pres">
      <dgm:prSet presAssocID="{D6CC9A0F-F226-4C98-98F3-708443FC1A02}" presName="connectorText" presStyleLbl="sibTrans2D1" presStyleIdx="6" presStyleCnt="24"/>
      <dgm:spPr/>
    </dgm:pt>
    <dgm:pt modelId="{C66917E3-ACF9-4507-AD18-45BB8B79AE9E}" type="pres">
      <dgm:prSet presAssocID="{ED5DB3EA-C004-45D9-AD24-0742DA03ED63}" presName="node" presStyleLbl="node1" presStyleIdx="7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ECC6E4E0-80C4-4E32-A99F-2287480E9F4C}" type="pres">
      <dgm:prSet presAssocID="{126F19C9-7923-4634-969C-B6437EFE069D}" presName="sibTrans" presStyleLbl="sibTrans2D1" presStyleIdx="7" presStyleCnt="24"/>
      <dgm:spPr/>
    </dgm:pt>
    <dgm:pt modelId="{F9CAA517-2745-4947-BDEB-2DBF0768CF33}" type="pres">
      <dgm:prSet presAssocID="{126F19C9-7923-4634-969C-B6437EFE069D}" presName="connectorText" presStyleLbl="sibTrans2D1" presStyleIdx="7" presStyleCnt="24"/>
      <dgm:spPr/>
    </dgm:pt>
    <dgm:pt modelId="{43076F54-8C14-4DF6-979D-FEFE0C18EDBB}" type="pres">
      <dgm:prSet presAssocID="{4734EB63-C97A-4008-A398-D78E5CB3B172}" presName="node" presStyleLbl="node1" presStyleIdx="8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8AD0C27-2282-4453-9333-2BABD426F3CC}" type="pres">
      <dgm:prSet presAssocID="{A61B5BFA-63AC-45DE-A708-5C2CE0AEFE80}" presName="sibTrans" presStyleLbl="sibTrans2D1" presStyleIdx="8" presStyleCnt="24"/>
      <dgm:spPr/>
    </dgm:pt>
    <dgm:pt modelId="{AE582E5A-7132-4D65-B697-EDB8D0CC7925}" type="pres">
      <dgm:prSet presAssocID="{A61B5BFA-63AC-45DE-A708-5C2CE0AEFE80}" presName="connectorText" presStyleLbl="sibTrans2D1" presStyleIdx="8" presStyleCnt="24"/>
      <dgm:spPr/>
    </dgm:pt>
    <dgm:pt modelId="{318A4596-59EA-4525-B3F4-88180187D493}" type="pres">
      <dgm:prSet presAssocID="{DAB35D57-1CE4-459A-9786-3CA5E8442C26}" presName="node" presStyleLbl="node1" presStyleIdx="9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D028E39-C339-4F84-B023-88861254BEE7}" type="pres">
      <dgm:prSet presAssocID="{2F13EEA2-C90E-4C10-9505-8E84E7EB8169}" presName="sibTrans" presStyleLbl="sibTrans2D1" presStyleIdx="9" presStyleCnt="24"/>
      <dgm:spPr/>
    </dgm:pt>
    <dgm:pt modelId="{B983E955-007C-47AA-B2B8-854569B9509F}" type="pres">
      <dgm:prSet presAssocID="{2F13EEA2-C90E-4C10-9505-8E84E7EB8169}" presName="connectorText" presStyleLbl="sibTrans2D1" presStyleIdx="9" presStyleCnt="24"/>
      <dgm:spPr/>
    </dgm:pt>
    <dgm:pt modelId="{F0EE31CF-2B80-4944-B52C-539897DD887A}" type="pres">
      <dgm:prSet presAssocID="{FC366AF4-A8D6-45AA-A1D7-E14B5D3C2142}" presName="node" presStyleLbl="node1" presStyleIdx="10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B5EE54D-7F0C-4C54-BDBD-E04FF84BE1CC}" type="pres">
      <dgm:prSet presAssocID="{5A2E92DF-81CC-41C6-ACB6-0D7D679DA78B}" presName="sibTrans" presStyleLbl="sibTrans2D1" presStyleIdx="10" presStyleCnt="24"/>
      <dgm:spPr/>
    </dgm:pt>
    <dgm:pt modelId="{08BCE074-7DB4-4A87-9242-B7D22320D587}" type="pres">
      <dgm:prSet presAssocID="{5A2E92DF-81CC-41C6-ACB6-0D7D679DA78B}" presName="connectorText" presStyleLbl="sibTrans2D1" presStyleIdx="10" presStyleCnt="24"/>
      <dgm:spPr/>
    </dgm:pt>
    <dgm:pt modelId="{93EF00F0-7062-46EB-9505-CCE0A33CB29D}" type="pres">
      <dgm:prSet presAssocID="{26FF1070-69B6-4E36-94FD-0D67B3F50817}" presName="node" presStyleLbl="node1" presStyleIdx="11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E4C9F82-BEBC-4369-A86F-7AD0DCDF1A35}" type="pres">
      <dgm:prSet presAssocID="{0CA7E0FE-5C09-4D2D-BDD0-CA67AE35BD47}" presName="sibTrans" presStyleLbl="sibTrans2D1" presStyleIdx="11" presStyleCnt="24"/>
      <dgm:spPr/>
    </dgm:pt>
    <dgm:pt modelId="{5A6E5395-67DA-4F1F-BC3A-DBA4F9620DDB}" type="pres">
      <dgm:prSet presAssocID="{0CA7E0FE-5C09-4D2D-BDD0-CA67AE35BD47}" presName="connectorText" presStyleLbl="sibTrans2D1" presStyleIdx="11" presStyleCnt="24"/>
      <dgm:spPr/>
    </dgm:pt>
    <dgm:pt modelId="{8E7EDF03-3C50-48FC-ACC3-C17956A013DD}" type="pres">
      <dgm:prSet presAssocID="{40EF9EFA-5D74-46CC-ABC2-BBEC35C36A1C}" presName="node" presStyleLbl="node1" presStyleIdx="12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0956994C-8DA5-4906-861B-29D90822543E}" type="pres">
      <dgm:prSet presAssocID="{321003E1-E988-4583-9A3C-29F9CAD8D841}" presName="sibTrans" presStyleLbl="sibTrans2D1" presStyleIdx="12" presStyleCnt="24"/>
      <dgm:spPr/>
    </dgm:pt>
    <dgm:pt modelId="{7CECDD13-A044-4C6E-8188-F35DA0BDE150}" type="pres">
      <dgm:prSet presAssocID="{321003E1-E988-4583-9A3C-29F9CAD8D841}" presName="connectorText" presStyleLbl="sibTrans2D1" presStyleIdx="12" presStyleCnt="24"/>
      <dgm:spPr/>
    </dgm:pt>
    <dgm:pt modelId="{D8888A0E-356A-4242-B585-51473847321E}" type="pres">
      <dgm:prSet presAssocID="{F1131CD6-BCD2-4C8D-89D3-471E99FA59EF}" presName="node" presStyleLbl="node1" presStyleIdx="13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E56FDC4-31A6-43E3-978F-79B5B1C0F6CC}" type="pres">
      <dgm:prSet presAssocID="{0E55D3B8-31F3-439D-87AD-099109F95238}" presName="sibTrans" presStyleLbl="sibTrans2D1" presStyleIdx="13" presStyleCnt="24"/>
      <dgm:spPr/>
    </dgm:pt>
    <dgm:pt modelId="{20731517-DFE7-4C84-B4CF-8AEFE193DC78}" type="pres">
      <dgm:prSet presAssocID="{0E55D3B8-31F3-439D-87AD-099109F95238}" presName="connectorText" presStyleLbl="sibTrans2D1" presStyleIdx="13" presStyleCnt="24"/>
      <dgm:spPr/>
    </dgm:pt>
    <dgm:pt modelId="{0BBECB3D-F19A-4857-9B44-BB995C8ADFDC}" type="pres">
      <dgm:prSet presAssocID="{0D081C90-254B-403E-87ED-96EC244CF282}" presName="node" presStyleLbl="node1" presStyleIdx="14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3FAD77ED-1DBB-4A90-B6C5-3D5B18969482}" type="pres">
      <dgm:prSet presAssocID="{0D2A1969-248B-42F6-8295-527353C20C14}" presName="sibTrans" presStyleLbl="sibTrans2D1" presStyleIdx="14" presStyleCnt="24"/>
      <dgm:spPr/>
    </dgm:pt>
    <dgm:pt modelId="{AE0F4F56-BD16-4B72-98B4-6878FBC1DDE8}" type="pres">
      <dgm:prSet presAssocID="{0D2A1969-248B-42F6-8295-527353C20C14}" presName="connectorText" presStyleLbl="sibTrans2D1" presStyleIdx="14" presStyleCnt="24"/>
      <dgm:spPr/>
    </dgm:pt>
    <dgm:pt modelId="{D943AE25-044C-4CBE-8A36-B3F2AB2774B8}" type="pres">
      <dgm:prSet presAssocID="{0CCA057E-E268-4150-9570-C19012679F47}" presName="node" presStyleLbl="node1" presStyleIdx="15" presStyleCnt="25">
        <dgm:presLayoutVars>
          <dgm:bulletEnabled val="1"/>
        </dgm:presLayoutVars>
      </dgm:prSet>
      <dgm:spPr/>
    </dgm:pt>
    <dgm:pt modelId="{D2E531E1-754C-408D-AF98-D4E3BCA0B140}" type="pres">
      <dgm:prSet presAssocID="{94B48ACA-193C-4568-93BE-25F15E667508}" presName="sibTrans" presStyleLbl="sibTrans2D1" presStyleIdx="15" presStyleCnt="24"/>
      <dgm:spPr/>
    </dgm:pt>
    <dgm:pt modelId="{820E28E7-A734-48FD-8C51-B532451F713F}" type="pres">
      <dgm:prSet presAssocID="{94B48ACA-193C-4568-93BE-25F15E667508}" presName="connectorText" presStyleLbl="sibTrans2D1" presStyleIdx="15" presStyleCnt="24"/>
      <dgm:spPr/>
    </dgm:pt>
    <dgm:pt modelId="{EF373651-25E2-482B-BEEC-55294C294C2A}" type="pres">
      <dgm:prSet presAssocID="{3CEA45C3-2FE7-498C-8E92-366420CE842B}" presName="node" presStyleLbl="node1" presStyleIdx="16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AEA43E8-640E-489E-8522-F2D3163A28BD}" type="pres">
      <dgm:prSet presAssocID="{3F293230-20B0-441B-AD9A-AA54FF0D2692}" presName="sibTrans" presStyleLbl="sibTrans2D1" presStyleIdx="16" presStyleCnt="24"/>
      <dgm:spPr/>
    </dgm:pt>
    <dgm:pt modelId="{A19A5234-063E-4ECC-9C6D-5797E0712B64}" type="pres">
      <dgm:prSet presAssocID="{3F293230-20B0-441B-AD9A-AA54FF0D2692}" presName="connectorText" presStyleLbl="sibTrans2D1" presStyleIdx="16" presStyleCnt="24"/>
      <dgm:spPr/>
    </dgm:pt>
    <dgm:pt modelId="{F34417DE-0A1D-4477-83F5-55EC7846D516}" type="pres">
      <dgm:prSet presAssocID="{54F0B061-8C59-46AB-B3EB-E927C0423DA3}" presName="node" presStyleLbl="node1" presStyleIdx="17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BC3BB85F-D9F2-4345-807F-73121236FE29}" type="pres">
      <dgm:prSet presAssocID="{7F75DC17-744A-4BCF-B31C-1183109FC1B2}" presName="sibTrans" presStyleLbl="sibTrans2D1" presStyleIdx="17" presStyleCnt="24"/>
      <dgm:spPr/>
    </dgm:pt>
    <dgm:pt modelId="{782B2235-A3E4-478A-8B68-F964A70252F0}" type="pres">
      <dgm:prSet presAssocID="{7F75DC17-744A-4BCF-B31C-1183109FC1B2}" presName="connectorText" presStyleLbl="sibTrans2D1" presStyleIdx="17" presStyleCnt="24"/>
      <dgm:spPr/>
    </dgm:pt>
    <dgm:pt modelId="{D5671FDC-ECDC-4284-8856-90328F49E6CB}" type="pres">
      <dgm:prSet presAssocID="{FD949487-77DB-47AE-B548-330172872D7F}" presName="node" presStyleLbl="node1" presStyleIdx="18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46DC8EF-E6F2-42A2-88CC-6B1D9A2F80F7}" type="pres">
      <dgm:prSet presAssocID="{33D79CFB-3EC9-4E30-9A23-598BEBA9C2D2}" presName="sibTrans" presStyleLbl="sibTrans2D1" presStyleIdx="18" presStyleCnt="24"/>
      <dgm:spPr/>
    </dgm:pt>
    <dgm:pt modelId="{73093D87-92E6-4342-A305-13D42A224132}" type="pres">
      <dgm:prSet presAssocID="{33D79CFB-3EC9-4E30-9A23-598BEBA9C2D2}" presName="connectorText" presStyleLbl="sibTrans2D1" presStyleIdx="18" presStyleCnt="24"/>
      <dgm:spPr/>
    </dgm:pt>
    <dgm:pt modelId="{52D4C7FB-A837-4C94-8D37-D1DFA8FCB5D2}" type="pres">
      <dgm:prSet presAssocID="{C73D845A-0BF2-4849-9913-688452A592A3}" presName="node" presStyleLbl="node1" presStyleIdx="19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9A617E7-BAC4-4B1E-B461-2D4CBAA5AF06}" type="pres">
      <dgm:prSet presAssocID="{B36BE72D-A866-44D4-A327-74E42E3E28AA}" presName="sibTrans" presStyleLbl="sibTrans2D1" presStyleIdx="19" presStyleCnt="24"/>
      <dgm:spPr/>
    </dgm:pt>
    <dgm:pt modelId="{BFD976CD-21B3-4567-BB45-714117020E6A}" type="pres">
      <dgm:prSet presAssocID="{B36BE72D-A866-44D4-A327-74E42E3E28AA}" presName="connectorText" presStyleLbl="sibTrans2D1" presStyleIdx="19" presStyleCnt="24"/>
      <dgm:spPr/>
    </dgm:pt>
    <dgm:pt modelId="{70D73021-21DE-48D2-A6DF-0EC059F4BF23}" type="pres">
      <dgm:prSet presAssocID="{5496FC81-5B57-4D80-9D56-FCFD35242240}" presName="node" presStyleLbl="node1" presStyleIdx="20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BEB4AE8B-AECB-43E1-AF4F-75E830478E5B}" type="pres">
      <dgm:prSet presAssocID="{85A29109-54DE-466F-95DF-238AE39111A9}" presName="sibTrans" presStyleLbl="sibTrans2D1" presStyleIdx="20" presStyleCnt="24"/>
      <dgm:spPr/>
    </dgm:pt>
    <dgm:pt modelId="{CBC1EE2F-0A8B-43C5-8B71-CB45FC5881E2}" type="pres">
      <dgm:prSet presAssocID="{85A29109-54DE-466F-95DF-238AE39111A9}" presName="connectorText" presStyleLbl="sibTrans2D1" presStyleIdx="20" presStyleCnt="24"/>
      <dgm:spPr/>
    </dgm:pt>
    <dgm:pt modelId="{B5DCA5B7-E432-4884-8760-E73529C38016}" type="pres">
      <dgm:prSet presAssocID="{303244A1-114D-4A97-9399-4323BD97F1BD}" presName="node" presStyleLbl="node1" presStyleIdx="21" presStyleCnt="25">
        <dgm:presLayoutVars>
          <dgm:bulletEnabled val="1"/>
        </dgm:presLayoutVars>
      </dgm:prSet>
      <dgm:spPr/>
    </dgm:pt>
    <dgm:pt modelId="{2B1C1077-34A6-4F3A-ACCC-2B556D73D8E5}" type="pres">
      <dgm:prSet presAssocID="{7DE55AF3-90D0-48EC-BF91-B800C9C0265C}" presName="sibTrans" presStyleLbl="sibTrans2D1" presStyleIdx="21" presStyleCnt="24"/>
      <dgm:spPr/>
    </dgm:pt>
    <dgm:pt modelId="{BB39F44F-CAF2-44D1-8055-C78D2D6A6596}" type="pres">
      <dgm:prSet presAssocID="{7DE55AF3-90D0-48EC-BF91-B800C9C0265C}" presName="connectorText" presStyleLbl="sibTrans2D1" presStyleIdx="21" presStyleCnt="24"/>
      <dgm:spPr/>
    </dgm:pt>
    <dgm:pt modelId="{73DE209D-8C91-450E-8B0A-7D841C2EFA30}" type="pres">
      <dgm:prSet presAssocID="{7493A171-C6E1-479A-9E20-EBF2962449D1}" presName="node" presStyleLbl="node1" presStyleIdx="22" presStyleCnt="25">
        <dgm:presLayoutVars>
          <dgm:bulletEnabled val="1"/>
        </dgm:presLayoutVars>
      </dgm:prSet>
      <dgm:spPr/>
    </dgm:pt>
    <dgm:pt modelId="{5EE03206-8FC5-4508-867B-CC52BEC79F9C}" type="pres">
      <dgm:prSet presAssocID="{F88B0DC8-79D0-4807-9D98-D4AD38827E32}" presName="sibTrans" presStyleLbl="sibTrans2D1" presStyleIdx="22" presStyleCnt="24"/>
      <dgm:spPr/>
    </dgm:pt>
    <dgm:pt modelId="{9683174E-A480-4D9D-A0C0-2F12559C9601}" type="pres">
      <dgm:prSet presAssocID="{F88B0DC8-79D0-4807-9D98-D4AD38827E32}" presName="connectorText" presStyleLbl="sibTrans2D1" presStyleIdx="22" presStyleCnt="24"/>
      <dgm:spPr/>
    </dgm:pt>
    <dgm:pt modelId="{4FF9CEEF-C9BE-4742-BAB1-E084128BBC2E}" type="pres">
      <dgm:prSet presAssocID="{6868A1F8-B31F-4534-9C70-685DB2912644}" presName="node" presStyleLbl="node1" presStyleIdx="23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EE9F09F-7025-4417-9311-AFD700E2BB99}" type="pres">
      <dgm:prSet presAssocID="{0BA90449-433A-4B4C-A97C-F2EB9DE1B5AB}" presName="sibTrans" presStyleLbl="sibTrans2D1" presStyleIdx="23" presStyleCnt="24"/>
      <dgm:spPr/>
    </dgm:pt>
    <dgm:pt modelId="{0D066A29-51F3-4C66-8EB1-61E41B5C3677}" type="pres">
      <dgm:prSet presAssocID="{0BA90449-433A-4B4C-A97C-F2EB9DE1B5AB}" presName="connectorText" presStyleLbl="sibTrans2D1" presStyleIdx="23" presStyleCnt="24"/>
      <dgm:spPr/>
    </dgm:pt>
    <dgm:pt modelId="{C48EEF4A-3C98-4D80-846E-72BBD9571C5D}" type="pres">
      <dgm:prSet presAssocID="{82A18362-732D-41AA-B8D9-F4A46D821D7E}" presName="node" presStyleLbl="node1" presStyleIdx="24" presStyleCnt="2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0A07152A-3147-48B4-9EDD-4763511F5E11}" type="presOf" srcId="{94B48ACA-193C-4568-93BE-25F15E667508}" destId="{D2E531E1-754C-408D-AF98-D4E3BCA0B140}" srcOrd="0" destOrd="0" presId="urn:microsoft.com/office/officeart/2005/8/layout/process5"/>
    <dgm:cxn modelId="{7061C96F-404F-41FF-BD26-70A76F63B96D}" type="presOf" srcId="{7DE55AF3-90D0-48EC-BF91-B800C9C0265C}" destId="{BB39F44F-CAF2-44D1-8055-C78D2D6A6596}" srcOrd="1" destOrd="0" presId="urn:microsoft.com/office/officeart/2005/8/layout/process5"/>
    <dgm:cxn modelId="{334E2F55-958A-4DBF-80F1-53F737A445B3}" type="presOf" srcId="{82A18362-732D-41AA-B8D9-F4A46D821D7E}" destId="{C48EEF4A-3C98-4D80-846E-72BBD9571C5D}" srcOrd="0" destOrd="0" presId="urn:microsoft.com/office/officeart/2005/8/layout/process5"/>
    <dgm:cxn modelId="{10DD82F9-862A-4BBC-9146-35FD2CC2A84E}" srcId="{733841C9-8421-448A-831E-6AB61597809A}" destId="{65DBBCB8-C04E-4EEE-8361-99AA42B1987D}" srcOrd="4" destOrd="0" parTransId="{B96C455E-A9ED-4AED-852B-CE392572F126}" sibTransId="{8F1A8754-150D-4707-A264-38728111074C}"/>
    <dgm:cxn modelId="{D70BAF8E-B9AA-4843-9EA3-BC122C918149}" type="presOf" srcId="{6B981E7B-4153-40FC-A0E3-5CEB97F565AA}" destId="{0DBE4FC5-04FF-41AC-AA4A-75CBA1074389}" srcOrd="0" destOrd="0" presId="urn:microsoft.com/office/officeart/2005/8/layout/process5"/>
    <dgm:cxn modelId="{45A5A014-905C-4A57-99A8-45DD8D4120BA}" type="presOf" srcId="{0E55D3B8-31F3-439D-87AD-099109F95238}" destId="{20731517-DFE7-4C84-B4CF-8AEFE193DC78}" srcOrd="1" destOrd="0" presId="urn:microsoft.com/office/officeart/2005/8/layout/process5"/>
    <dgm:cxn modelId="{C9622394-E130-4A30-9A49-6791D8380EC5}" srcId="{733841C9-8421-448A-831E-6AB61597809A}" destId="{FD949487-77DB-47AE-B548-330172872D7F}" srcOrd="18" destOrd="0" parTransId="{1DB2C719-CE39-4D8D-AA50-EE6DB6A85F1D}" sibTransId="{33D79CFB-3EC9-4E30-9A23-598BEBA9C2D2}"/>
    <dgm:cxn modelId="{6B18FDF8-A583-4161-B33A-B3A42EDC24E8}" type="presOf" srcId="{26FF1070-69B6-4E36-94FD-0D67B3F50817}" destId="{93EF00F0-7062-46EB-9505-CCE0A33CB29D}" srcOrd="0" destOrd="0" presId="urn:microsoft.com/office/officeart/2005/8/layout/process5"/>
    <dgm:cxn modelId="{D09B5246-401F-4FEE-A0BD-886EDFB4964E}" srcId="{733841C9-8421-448A-831E-6AB61597809A}" destId="{0CCA057E-E268-4150-9570-C19012679F47}" srcOrd="15" destOrd="0" parTransId="{E0E4BDEC-67C6-4C26-9202-F3BE1810B054}" sibTransId="{94B48ACA-193C-4568-93BE-25F15E667508}"/>
    <dgm:cxn modelId="{E9CF8505-53ED-4928-A846-891B587E8694}" srcId="{733841C9-8421-448A-831E-6AB61597809A}" destId="{262C1E65-2FAD-4111-8E98-5FFC72B67047}" srcOrd="6" destOrd="0" parTransId="{DFDE4282-1E22-4243-A4FA-8EA3AA314026}" sibTransId="{D6CC9A0F-F226-4C98-98F3-708443FC1A02}"/>
    <dgm:cxn modelId="{6C2955BA-A3DF-4440-BDBA-28B66A8859A9}" srcId="{733841C9-8421-448A-831E-6AB61597809A}" destId="{FDA9E5CC-EE1A-403E-896E-F7EC82D06700}" srcOrd="0" destOrd="0" parTransId="{93841E8E-3F76-46E9-A69F-9177F7B783DB}" sibTransId="{3233B721-17D8-43D2-9249-64AF7BAD366B}"/>
    <dgm:cxn modelId="{9ED5D7E9-4AB4-4A9E-94CA-3D0CCAAAB012}" type="presOf" srcId="{94B48ACA-193C-4568-93BE-25F15E667508}" destId="{820E28E7-A734-48FD-8C51-B532451F713F}" srcOrd="1" destOrd="0" presId="urn:microsoft.com/office/officeart/2005/8/layout/process5"/>
    <dgm:cxn modelId="{D596802D-9BC7-4A57-A0A0-644061C07F6C}" type="presOf" srcId="{D6CC9A0F-F226-4C98-98F3-708443FC1A02}" destId="{AB63422C-5B2F-4FEB-94DF-5EDFE7BCCA8C}" srcOrd="1" destOrd="0" presId="urn:microsoft.com/office/officeart/2005/8/layout/process5"/>
    <dgm:cxn modelId="{0576A4BF-8F95-4AB5-A7D6-8526BDB64D6A}" type="presOf" srcId="{65DBBCB8-C04E-4EEE-8361-99AA42B1987D}" destId="{E11B967C-8C1D-4AF4-8C45-C0B4E5D1C050}" srcOrd="0" destOrd="0" presId="urn:microsoft.com/office/officeart/2005/8/layout/process5"/>
    <dgm:cxn modelId="{03F0A618-27AC-4FC8-AFA9-D8200A4BC859}" type="presOf" srcId="{0D2A1969-248B-42F6-8295-527353C20C14}" destId="{3FAD77ED-1DBB-4A90-B6C5-3D5B18969482}" srcOrd="0" destOrd="0" presId="urn:microsoft.com/office/officeart/2005/8/layout/process5"/>
    <dgm:cxn modelId="{94CD32FA-A14B-4CB8-A61A-7F996474F95F}" type="presOf" srcId="{A61B5BFA-63AC-45DE-A708-5C2CE0AEFE80}" destId="{AE582E5A-7132-4D65-B697-EDB8D0CC7925}" srcOrd="1" destOrd="0" presId="urn:microsoft.com/office/officeart/2005/8/layout/process5"/>
    <dgm:cxn modelId="{D8AEEBAB-734F-4EA4-98A1-E6D93019EE8B}" type="presOf" srcId="{A33688E0-9B32-472E-A1C2-08B841E434D3}" destId="{96438196-53B9-4F18-B545-905BD0FAD143}" srcOrd="0" destOrd="0" presId="urn:microsoft.com/office/officeart/2005/8/layout/process5"/>
    <dgm:cxn modelId="{A8E6B12D-DD47-4247-9104-AA268EDD670C}" srcId="{733841C9-8421-448A-831E-6AB61597809A}" destId="{FC366AF4-A8D6-45AA-A1D7-E14B5D3C2142}" srcOrd="10" destOrd="0" parTransId="{57CA5B9F-D674-4A4A-8FE2-6A58BD34A7B2}" sibTransId="{5A2E92DF-81CC-41C6-ACB6-0D7D679DA78B}"/>
    <dgm:cxn modelId="{0B98881A-75F7-4EDB-B0DE-4876A91B875C}" type="presOf" srcId="{2F13EEA2-C90E-4C10-9505-8E84E7EB8169}" destId="{B983E955-007C-47AA-B2B8-854569B9509F}" srcOrd="1" destOrd="0" presId="urn:microsoft.com/office/officeart/2005/8/layout/process5"/>
    <dgm:cxn modelId="{93B8A07D-F7C3-4C58-8037-3D360498099F}" type="presOf" srcId="{7F75DC17-744A-4BCF-B31C-1183109FC1B2}" destId="{BC3BB85F-D9F2-4345-807F-73121236FE29}" srcOrd="0" destOrd="0" presId="urn:microsoft.com/office/officeart/2005/8/layout/process5"/>
    <dgm:cxn modelId="{5611398E-2E3F-4EB0-8604-11A0088306DC}" type="presOf" srcId="{F88B0DC8-79D0-4807-9D98-D4AD38827E32}" destId="{5EE03206-8FC5-4508-867B-CC52BEC79F9C}" srcOrd="0" destOrd="0" presId="urn:microsoft.com/office/officeart/2005/8/layout/process5"/>
    <dgm:cxn modelId="{C3F3D0E6-BE1F-4D17-B590-4E65313D8C0D}" srcId="{733841C9-8421-448A-831E-6AB61597809A}" destId="{303244A1-114D-4A97-9399-4323BD97F1BD}" srcOrd="21" destOrd="0" parTransId="{9BABD422-AD29-4516-856A-F19D03A36061}" sibTransId="{7DE55AF3-90D0-48EC-BF91-B800C9C0265C}"/>
    <dgm:cxn modelId="{934D8EAB-05BC-4F4A-9298-492480D56B5A}" type="presOf" srcId="{0BA90449-433A-4B4C-A97C-F2EB9DE1B5AB}" destId="{0D066A29-51F3-4C66-8EB1-61E41B5C3677}" srcOrd="1" destOrd="0" presId="urn:microsoft.com/office/officeart/2005/8/layout/process5"/>
    <dgm:cxn modelId="{92C4B882-0854-4123-A5D7-1BDAA843E972}" type="presOf" srcId="{8F1A8754-150D-4707-A264-38728111074C}" destId="{6F818468-A2E6-443E-A52A-E06151C35424}" srcOrd="0" destOrd="0" presId="urn:microsoft.com/office/officeart/2005/8/layout/process5"/>
    <dgm:cxn modelId="{31F617E5-073B-4B5D-84B4-50305BD68829}" type="presOf" srcId="{5496FC81-5B57-4D80-9D56-FCFD35242240}" destId="{70D73021-21DE-48D2-A6DF-0EC059F4BF23}" srcOrd="0" destOrd="0" presId="urn:microsoft.com/office/officeart/2005/8/layout/process5"/>
    <dgm:cxn modelId="{9348C7A8-1819-4CD1-AB95-3C4730CCAB6D}" type="presOf" srcId="{85A29109-54DE-466F-95DF-238AE39111A9}" destId="{BEB4AE8B-AECB-43E1-AF4F-75E830478E5B}" srcOrd="0" destOrd="0" presId="urn:microsoft.com/office/officeart/2005/8/layout/process5"/>
    <dgm:cxn modelId="{AB48C01D-D274-402E-83B4-B69F96F9A24F}" type="presOf" srcId="{AB462439-9A1C-48D9-AD92-F98579361B9C}" destId="{13816712-F9CA-41AD-BD76-D5CCCED46EAB}" srcOrd="0" destOrd="0" presId="urn:microsoft.com/office/officeart/2005/8/layout/process5"/>
    <dgm:cxn modelId="{29C55B6C-90EF-4332-8F7B-5F6DCE9FC292}" srcId="{733841C9-8421-448A-831E-6AB61597809A}" destId="{F1131CD6-BCD2-4C8D-89D3-471E99FA59EF}" srcOrd="13" destOrd="0" parTransId="{B9D98EB6-F502-4769-990D-2D617FD3113E}" sibTransId="{0E55D3B8-31F3-439D-87AD-099109F95238}"/>
    <dgm:cxn modelId="{BF83D40A-DD6C-4229-97AF-AC863BA969CF}" srcId="{733841C9-8421-448A-831E-6AB61597809A}" destId="{A33688E0-9B32-472E-A1C2-08B841E434D3}" srcOrd="3" destOrd="0" parTransId="{E622F953-CF17-490D-AFE4-46DDF3E6C57D}" sibTransId="{3C8806EC-5516-4A4A-8336-4E6014285CF0}"/>
    <dgm:cxn modelId="{2D4F2DD7-6125-48A6-A55C-48D9C285B797}" type="presOf" srcId="{303244A1-114D-4A97-9399-4323BD97F1BD}" destId="{B5DCA5B7-E432-4884-8760-E73529C38016}" srcOrd="0" destOrd="0" presId="urn:microsoft.com/office/officeart/2005/8/layout/process5"/>
    <dgm:cxn modelId="{B306AA76-85E5-4079-9AF6-01392F131B9C}" type="presOf" srcId="{DAB35D57-1CE4-459A-9786-3CA5E8442C26}" destId="{318A4596-59EA-4525-B3F4-88180187D493}" srcOrd="0" destOrd="0" presId="urn:microsoft.com/office/officeart/2005/8/layout/process5"/>
    <dgm:cxn modelId="{4F500F4E-42D5-4FA5-A6DE-6A0143F40359}" srcId="{733841C9-8421-448A-831E-6AB61597809A}" destId="{7493A171-C6E1-479A-9E20-EBF2962449D1}" srcOrd="22" destOrd="0" parTransId="{E1C0D386-7332-4724-99E4-CDBD8F125BD8}" sibTransId="{F88B0DC8-79D0-4807-9D98-D4AD38827E32}"/>
    <dgm:cxn modelId="{FA4DCB1A-2EE1-444A-8B4C-CA8CE7D388EF}" type="presOf" srcId="{0BA90449-433A-4B4C-A97C-F2EB9DE1B5AB}" destId="{1EE9F09F-7025-4417-9311-AFD700E2BB99}" srcOrd="0" destOrd="0" presId="urn:microsoft.com/office/officeart/2005/8/layout/process5"/>
    <dgm:cxn modelId="{9F4DA4B1-DAC5-4FD1-9220-296D08B286B7}" type="presOf" srcId="{40EF9EFA-5D74-46CC-ABC2-BBEC35C36A1C}" destId="{8E7EDF03-3C50-48FC-ACC3-C17956A013DD}" srcOrd="0" destOrd="0" presId="urn:microsoft.com/office/officeart/2005/8/layout/process5"/>
    <dgm:cxn modelId="{1428829D-BABF-47D1-A6DB-1E71AC423064}" type="presOf" srcId="{0CA7E0FE-5C09-4D2D-BDD0-CA67AE35BD47}" destId="{1E4C9F82-BEBC-4369-A86F-7AD0DCDF1A35}" srcOrd="0" destOrd="0" presId="urn:microsoft.com/office/officeart/2005/8/layout/process5"/>
    <dgm:cxn modelId="{CE4B754F-15D2-4837-AAA8-EDAD6565C928}" type="presOf" srcId="{85A29109-54DE-466F-95DF-238AE39111A9}" destId="{CBC1EE2F-0A8B-43C5-8B71-CB45FC5881E2}" srcOrd="1" destOrd="0" presId="urn:microsoft.com/office/officeart/2005/8/layout/process5"/>
    <dgm:cxn modelId="{5C7F1504-0B93-43AF-833D-3707D9A4751C}" type="presOf" srcId="{3233B721-17D8-43D2-9249-64AF7BAD366B}" destId="{CA00BB4A-87D4-4511-B639-97AB01244292}" srcOrd="0" destOrd="0" presId="urn:microsoft.com/office/officeart/2005/8/layout/process5"/>
    <dgm:cxn modelId="{652CD57F-2FC4-436B-A21E-FCB81FAF1249}" type="presOf" srcId="{D846ABFB-11CD-422C-9BB2-5F33A689E07C}" destId="{97CA2149-29C9-4EF2-9E82-82E80828D488}" srcOrd="1" destOrd="0" presId="urn:microsoft.com/office/officeart/2005/8/layout/process5"/>
    <dgm:cxn modelId="{1E35A04B-FBE1-45A0-A0A9-7D9DC84CDE64}" type="presOf" srcId="{33D79CFB-3EC9-4E30-9A23-598BEBA9C2D2}" destId="{446DC8EF-E6F2-42A2-88CC-6B1D9A2F80F7}" srcOrd="0" destOrd="0" presId="urn:microsoft.com/office/officeart/2005/8/layout/process5"/>
    <dgm:cxn modelId="{555922B3-611E-40F5-B181-966B60EFD7D3}" type="presOf" srcId="{3CEA45C3-2FE7-498C-8E92-366420CE842B}" destId="{EF373651-25E2-482B-BEEC-55294C294C2A}" srcOrd="0" destOrd="0" presId="urn:microsoft.com/office/officeart/2005/8/layout/process5"/>
    <dgm:cxn modelId="{19ECCB15-64BD-48ED-8ADE-55AD380ECAB0}" type="presOf" srcId="{5A2E92DF-81CC-41C6-ACB6-0D7D679DA78B}" destId="{1B5EE54D-7F0C-4C54-BDBD-E04FF84BE1CC}" srcOrd="0" destOrd="0" presId="urn:microsoft.com/office/officeart/2005/8/layout/process5"/>
    <dgm:cxn modelId="{0079C477-05FC-4FA6-B10A-CCB105F2FCE7}" type="presOf" srcId="{A61B5BFA-63AC-45DE-A708-5C2CE0AEFE80}" destId="{98AD0C27-2282-4453-9333-2BABD426F3CC}" srcOrd="0" destOrd="0" presId="urn:microsoft.com/office/officeart/2005/8/layout/process5"/>
    <dgm:cxn modelId="{BCAA8948-EDC4-4BF9-973B-9F9E1CCB2E56}" type="presOf" srcId="{B36BE72D-A866-44D4-A327-74E42E3E28AA}" destId="{BFD976CD-21B3-4567-BB45-714117020E6A}" srcOrd="1" destOrd="0" presId="urn:microsoft.com/office/officeart/2005/8/layout/process5"/>
    <dgm:cxn modelId="{52856F06-2B5A-4D6B-BAE0-AD87A6CDF3E6}" type="presOf" srcId="{D6CC9A0F-F226-4C98-98F3-708443FC1A02}" destId="{75FB92E7-C903-48E1-92FD-1F15D1A4C7BB}" srcOrd="0" destOrd="0" presId="urn:microsoft.com/office/officeart/2005/8/layout/process5"/>
    <dgm:cxn modelId="{F62314F1-5A23-494A-9CD9-12805AA3AFA2}" srcId="{733841C9-8421-448A-831E-6AB61597809A}" destId="{54F0B061-8C59-46AB-B3EB-E927C0423DA3}" srcOrd="17" destOrd="0" parTransId="{BA863F53-C2A3-4182-B0EF-F7B36D40E8A8}" sibTransId="{7F75DC17-744A-4BCF-B31C-1183109FC1B2}"/>
    <dgm:cxn modelId="{1372A02A-E756-44E9-9827-E053CC51020D}" type="presOf" srcId="{262C1E65-2FAD-4111-8E98-5FFC72B67047}" destId="{14EDD594-F1C6-41AD-9B42-8B20BA37F0EF}" srcOrd="0" destOrd="0" presId="urn:microsoft.com/office/officeart/2005/8/layout/process5"/>
    <dgm:cxn modelId="{D2842A8E-A161-4EE5-A611-1401AE690D65}" srcId="{733841C9-8421-448A-831E-6AB61597809A}" destId="{6868A1F8-B31F-4534-9C70-685DB2912644}" srcOrd="23" destOrd="0" parTransId="{31702F43-9D6E-44A9-B18A-4AFE4F192BDA}" sibTransId="{0BA90449-433A-4B4C-A97C-F2EB9DE1B5AB}"/>
    <dgm:cxn modelId="{D1D56C6D-39E3-41CB-BB9B-73677B9A609C}" srcId="{733841C9-8421-448A-831E-6AB61597809A}" destId="{40EF9EFA-5D74-46CC-ABC2-BBEC35C36A1C}" srcOrd="12" destOrd="0" parTransId="{D7E0B3BD-EA79-4303-AB33-37E2BD2B7431}" sibTransId="{321003E1-E988-4583-9A3C-29F9CAD8D841}"/>
    <dgm:cxn modelId="{23091445-F3D7-4D6D-9486-33D4F1F90D85}" type="presOf" srcId="{4734EB63-C97A-4008-A398-D78E5CB3B172}" destId="{43076F54-8C14-4DF6-979D-FEFE0C18EDBB}" srcOrd="0" destOrd="0" presId="urn:microsoft.com/office/officeart/2005/8/layout/process5"/>
    <dgm:cxn modelId="{EF5E8558-CF5C-4938-A890-7D92FB7B0179}" type="presOf" srcId="{D846ABFB-11CD-422C-9BB2-5F33A689E07C}" destId="{232706C3-F93E-4565-9830-C71D9A35C13F}" srcOrd="0" destOrd="0" presId="urn:microsoft.com/office/officeart/2005/8/layout/process5"/>
    <dgm:cxn modelId="{E6130A32-E933-4E76-A752-E70DDD5D730B}" srcId="{733841C9-8421-448A-831E-6AB61597809A}" destId="{3CEA45C3-2FE7-498C-8E92-366420CE842B}" srcOrd="16" destOrd="0" parTransId="{1378DFCE-8232-4511-829C-77A37FF74298}" sibTransId="{3F293230-20B0-441B-AD9A-AA54FF0D2692}"/>
    <dgm:cxn modelId="{F214476D-997B-43CC-89F6-9EB9A8836078}" type="presOf" srcId="{C73D845A-0BF2-4849-9913-688452A592A3}" destId="{52D4C7FB-A837-4C94-8D37-D1DFA8FCB5D2}" srcOrd="0" destOrd="0" presId="urn:microsoft.com/office/officeart/2005/8/layout/process5"/>
    <dgm:cxn modelId="{160D12ED-C08E-47A9-8DCA-4DB3D4E5007B}" type="presOf" srcId="{3233B721-17D8-43D2-9249-64AF7BAD366B}" destId="{45462A97-61EC-433B-93E2-F5DC8F23D366}" srcOrd="1" destOrd="0" presId="urn:microsoft.com/office/officeart/2005/8/layout/process5"/>
    <dgm:cxn modelId="{4EFBC4D1-F126-4DC9-93C2-A5FC3C276165}" srcId="{733841C9-8421-448A-831E-6AB61597809A}" destId="{DAB35D57-1CE4-459A-9786-3CA5E8442C26}" srcOrd="9" destOrd="0" parTransId="{BA5008DA-6022-474C-BD63-37860A52F162}" sibTransId="{2F13EEA2-C90E-4C10-9505-8E84E7EB8169}"/>
    <dgm:cxn modelId="{0A0737A4-F1C7-4055-B60D-874D816B2130}" type="presOf" srcId="{7DE55AF3-90D0-48EC-BF91-B800C9C0265C}" destId="{2B1C1077-34A6-4F3A-ACCC-2B556D73D8E5}" srcOrd="0" destOrd="0" presId="urn:microsoft.com/office/officeart/2005/8/layout/process5"/>
    <dgm:cxn modelId="{67823EC3-9A94-48EE-AA4D-25E1D5FD6602}" srcId="{733841C9-8421-448A-831E-6AB61597809A}" destId="{0D081C90-254B-403E-87ED-96EC244CF282}" srcOrd="14" destOrd="0" parTransId="{B3EAA1A2-3F25-479F-A3AB-AEFE760B4C27}" sibTransId="{0D2A1969-248B-42F6-8295-527353C20C14}"/>
    <dgm:cxn modelId="{6F397265-83D8-47EE-B687-53CC3C809BAB}" type="presOf" srcId="{54F0B061-8C59-46AB-B3EB-E927C0423DA3}" destId="{F34417DE-0A1D-4477-83F5-55EC7846D516}" srcOrd="0" destOrd="0" presId="urn:microsoft.com/office/officeart/2005/8/layout/process5"/>
    <dgm:cxn modelId="{8D8E6840-9CD0-4ACA-A40F-E83469850BCF}" type="presOf" srcId="{FD949487-77DB-47AE-B548-330172872D7F}" destId="{D5671FDC-ECDC-4284-8856-90328F49E6CB}" srcOrd="0" destOrd="0" presId="urn:microsoft.com/office/officeart/2005/8/layout/process5"/>
    <dgm:cxn modelId="{40C10C84-BAC4-4C83-84B9-D277FF1ABD84}" type="presOf" srcId="{0F2FD64A-5B67-4EAE-ABE2-ABFD2F986476}" destId="{CD88E58C-3E68-47F5-BAE3-E598E0B5A4A9}" srcOrd="0" destOrd="0" presId="urn:microsoft.com/office/officeart/2005/8/layout/process5"/>
    <dgm:cxn modelId="{0D75A326-38E3-4400-80E1-4D2397BF25BB}" type="presOf" srcId="{6B981E7B-4153-40FC-A0E3-5CEB97F565AA}" destId="{725AC63E-FD5C-4B1E-A635-500ADB70B437}" srcOrd="1" destOrd="0" presId="urn:microsoft.com/office/officeart/2005/8/layout/process5"/>
    <dgm:cxn modelId="{EB0F71B9-42BA-4FD0-9436-50A892B067C8}" type="presOf" srcId="{126F19C9-7923-4634-969C-B6437EFE069D}" destId="{F9CAA517-2745-4947-BDEB-2DBF0768CF33}" srcOrd="1" destOrd="0" presId="urn:microsoft.com/office/officeart/2005/8/layout/process5"/>
    <dgm:cxn modelId="{B56975DD-07F3-4E02-83DA-CF4E67A947F3}" type="presOf" srcId="{733841C9-8421-448A-831E-6AB61597809A}" destId="{7350FD2D-DE15-4F81-AE8F-A7BA482E4607}" srcOrd="0" destOrd="0" presId="urn:microsoft.com/office/officeart/2005/8/layout/process5"/>
    <dgm:cxn modelId="{BDB5EDC7-5315-4B05-981A-92F7F48CF0BC}" type="presOf" srcId="{8F1A8754-150D-4707-A264-38728111074C}" destId="{DBBE5F0D-4CF3-4175-B270-26882D8D90BB}" srcOrd="1" destOrd="0" presId="urn:microsoft.com/office/officeart/2005/8/layout/process5"/>
    <dgm:cxn modelId="{8A6C59ED-25BB-4FE6-A0C9-8A5BEF955DD9}" type="presOf" srcId="{3C8806EC-5516-4A4A-8336-4E6014285CF0}" destId="{40D4AC44-6574-48D4-BEE4-AC3AEF31AA79}" srcOrd="1" destOrd="0" presId="urn:microsoft.com/office/officeart/2005/8/layout/process5"/>
    <dgm:cxn modelId="{BD0EF539-B48C-442B-8C7C-6FC77EA78639}" srcId="{733841C9-8421-448A-831E-6AB61597809A}" destId="{ED5DB3EA-C004-45D9-AD24-0742DA03ED63}" srcOrd="7" destOrd="0" parTransId="{8F47A60C-E241-4A3E-9772-B53DCB02A3E6}" sibTransId="{126F19C9-7923-4634-969C-B6437EFE069D}"/>
    <dgm:cxn modelId="{0299C513-D288-4C8C-B262-54C3438483A9}" type="presOf" srcId="{0CA7E0FE-5C09-4D2D-BDD0-CA67AE35BD47}" destId="{5A6E5395-67DA-4F1F-BC3A-DBA4F9620DDB}" srcOrd="1" destOrd="0" presId="urn:microsoft.com/office/officeart/2005/8/layout/process5"/>
    <dgm:cxn modelId="{7977F40B-F71D-4CE0-8980-05E934D7DAE4}" type="presOf" srcId="{A301F3A0-09B9-4BF9-8E7D-EE9880B9ED1D}" destId="{2627ADF3-3A72-449A-9769-036AC51B3B74}" srcOrd="0" destOrd="0" presId="urn:microsoft.com/office/officeart/2005/8/layout/process5"/>
    <dgm:cxn modelId="{B516990D-B5CB-437D-ACEE-4B76D1DA6322}" type="presOf" srcId="{6868A1F8-B31F-4534-9C70-685DB2912644}" destId="{4FF9CEEF-C9BE-4742-BAB1-E084128BBC2E}" srcOrd="0" destOrd="0" presId="urn:microsoft.com/office/officeart/2005/8/layout/process5"/>
    <dgm:cxn modelId="{95A3A9E1-FF82-4AC9-85CC-E55225EB7D31}" type="presOf" srcId="{F88B0DC8-79D0-4807-9D98-D4AD38827E32}" destId="{9683174E-A480-4D9D-A0C0-2F12559C9601}" srcOrd="1" destOrd="0" presId="urn:microsoft.com/office/officeart/2005/8/layout/process5"/>
    <dgm:cxn modelId="{C1D84463-34F9-4979-81A6-34C2A67AEDB3}" type="presOf" srcId="{7F75DC17-744A-4BCF-B31C-1183109FC1B2}" destId="{782B2235-A3E4-478A-8B68-F964A70252F0}" srcOrd="1" destOrd="0" presId="urn:microsoft.com/office/officeart/2005/8/layout/process5"/>
    <dgm:cxn modelId="{7C448359-497D-4784-B856-EE422ABA445C}" type="presOf" srcId="{3C8806EC-5516-4A4A-8336-4E6014285CF0}" destId="{50D712D3-00C0-499E-AE62-0CB8E0D92D9B}" srcOrd="0" destOrd="0" presId="urn:microsoft.com/office/officeart/2005/8/layout/process5"/>
    <dgm:cxn modelId="{31253928-1458-4AFC-86DF-8E226C36BF5B}" type="presOf" srcId="{FC366AF4-A8D6-45AA-A1D7-E14B5D3C2142}" destId="{F0EE31CF-2B80-4944-B52C-539897DD887A}" srcOrd="0" destOrd="0" presId="urn:microsoft.com/office/officeart/2005/8/layout/process5"/>
    <dgm:cxn modelId="{F8555704-D653-4690-A58F-C36FCBA09B7B}" type="presOf" srcId="{33D79CFB-3EC9-4E30-9A23-598BEBA9C2D2}" destId="{73093D87-92E6-4342-A305-13D42A224132}" srcOrd="1" destOrd="0" presId="urn:microsoft.com/office/officeart/2005/8/layout/process5"/>
    <dgm:cxn modelId="{4EB875E9-5ED2-4B62-A064-3C4DA4AC730D}" type="presOf" srcId="{3F293230-20B0-441B-AD9A-AA54FF0D2692}" destId="{A19A5234-063E-4ECC-9C6D-5797E0712B64}" srcOrd="1" destOrd="0" presId="urn:microsoft.com/office/officeart/2005/8/layout/process5"/>
    <dgm:cxn modelId="{24935781-72BB-45F8-9DDD-2E80FC8A22D0}" type="presOf" srcId="{0E55D3B8-31F3-439D-87AD-099109F95238}" destId="{CE56FDC4-31A6-43E3-978F-79B5B1C0F6CC}" srcOrd="0" destOrd="0" presId="urn:microsoft.com/office/officeart/2005/8/layout/process5"/>
    <dgm:cxn modelId="{7D4687D2-8590-47C7-A7C6-E58BB602F8EC}" type="presOf" srcId="{A301F3A0-09B9-4BF9-8E7D-EE9880B9ED1D}" destId="{D6CA16D5-4C3F-45DA-9F64-4C16705E36EF}" srcOrd="1" destOrd="0" presId="urn:microsoft.com/office/officeart/2005/8/layout/process5"/>
    <dgm:cxn modelId="{E067527B-BD3E-426F-9DF0-D124FEF07D9C}" type="presOf" srcId="{321003E1-E988-4583-9A3C-29F9CAD8D841}" destId="{7CECDD13-A044-4C6E-8188-F35DA0BDE150}" srcOrd="1" destOrd="0" presId="urn:microsoft.com/office/officeart/2005/8/layout/process5"/>
    <dgm:cxn modelId="{104E1634-D2FD-46C2-B7F1-11990EF08079}" srcId="{733841C9-8421-448A-831E-6AB61597809A}" destId="{327A8526-DF7E-43E4-96EC-2DC655973473}" srcOrd="2" destOrd="0" parTransId="{0DD4BD23-C809-47B1-9ED2-5038F9F9A9CC}" sibTransId="{D846ABFB-11CD-422C-9BB2-5F33A689E07C}"/>
    <dgm:cxn modelId="{76141C09-2241-405A-930B-13B63623F666}" srcId="{733841C9-8421-448A-831E-6AB61597809A}" destId="{5496FC81-5B57-4D80-9D56-FCFD35242240}" srcOrd="20" destOrd="0" parTransId="{A5FEAF4D-31DC-499B-A02E-1A7CE685FA3A}" sibTransId="{85A29109-54DE-466F-95DF-238AE39111A9}"/>
    <dgm:cxn modelId="{65DE2243-88CE-49AF-8DC1-00AF871ACBC2}" srcId="{733841C9-8421-448A-831E-6AB61597809A}" destId="{AB462439-9A1C-48D9-AD92-F98579361B9C}" srcOrd="5" destOrd="0" parTransId="{D5EDC9D5-5FC3-4107-84D4-F59E8384836E}" sibTransId="{6B981E7B-4153-40FC-A0E3-5CEB97F565AA}"/>
    <dgm:cxn modelId="{CFE3B875-2A71-439A-A67B-79E4228638A2}" srcId="{733841C9-8421-448A-831E-6AB61597809A}" destId="{0F2FD64A-5B67-4EAE-ABE2-ABFD2F986476}" srcOrd="1" destOrd="0" parTransId="{0CA0C988-2E9D-4AA6-B9FA-B183755A0D59}" sibTransId="{A301F3A0-09B9-4BF9-8E7D-EE9880B9ED1D}"/>
    <dgm:cxn modelId="{15BFE508-78B8-4B3C-A53C-741DEEE7D966}" type="presOf" srcId="{126F19C9-7923-4634-969C-B6437EFE069D}" destId="{ECC6E4E0-80C4-4E32-A99F-2287480E9F4C}" srcOrd="0" destOrd="0" presId="urn:microsoft.com/office/officeart/2005/8/layout/process5"/>
    <dgm:cxn modelId="{FF7203B9-F0F3-4BB5-9D68-5557CBCEDF77}" srcId="{733841C9-8421-448A-831E-6AB61597809A}" destId="{C73D845A-0BF2-4849-9913-688452A592A3}" srcOrd="19" destOrd="0" parTransId="{126C6192-E0F8-4983-AE10-C052E7BC3133}" sibTransId="{B36BE72D-A866-44D4-A327-74E42E3E28AA}"/>
    <dgm:cxn modelId="{C7F105C4-855B-4C47-9459-09E48AABC0AA}" srcId="{733841C9-8421-448A-831E-6AB61597809A}" destId="{82A18362-732D-41AA-B8D9-F4A46D821D7E}" srcOrd="24" destOrd="0" parTransId="{929B44AC-C7F0-4417-9388-D0EC5BFEF258}" sibTransId="{E122C8D6-F67A-441C-85D9-F3DE3B0C1FD2}"/>
    <dgm:cxn modelId="{64A01526-E581-4E23-B6F1-728EB021D59F}" type="presOf" srcId="{0CCA057E-E268-4150-9570-C19012679F47}" destId="{D943AE25-044C-4CBE-8A36-B3F2AB2774B8}" srcOrd="0" destOrd="0" presId="urn:microsoft.com/office/officeart/2005/8/layout/process5"/>
    <dgm:cxn modelId="{8877838E-BC08-4796-96ED-FAC536B6C699}" type="presOf" srcId="{327A8526-DF7E-43E4-96EC-2DC655973473}" destId="{BED8F953-4FA2-46BE-8A06-DA00EC75FFC0}" srcOrd="0" destOrd="0" presId="urn:microsoft.com/office/officeart/2005/8/layout/process5"/>
    <dgm:cxn modelId="{642055B0-545F-414A-B4C8-0AF03887D594}" type="presOf" srcId="{ED5DB3EA-C004-45D9-AD24-0742DA03ED63}" destId="{C66917E3-ACF9-4507-AD18-45BB8B79AE9E}" srcOrd="0" destOrd="0" presId="urn:microsoft.com/office/officeart/2005/8/layout/process5"/>
    <dgm:cxn modelId="{9204D8FD-5FAB-40F2-A5D0-7057648A3A7B}" type="presOf" srcId="{F1131CD6-BCD2-4C8D-89D3-471E99FA59EF}" destId="{D8888A0E-356A-4242-B585-51473847321E}" srcOrd="0" destOrd="0" presId="urn:microsoft.com/office/officeart/2005/8/layout/process5"/>
    <dgm:cxn modelId="{752D3B80-82F0-4791-A0FB-1D2D967BFE89}" type="presOf" srcId="{5A2E92DF-81CC-41C6-ACB6-0D7D679DA78B}" destId="{08BCE074-7DB4-4A87-9242-B7D22320D587}" srcOrd="1" destOrd="0" presId="urn:microsoft.com/office/officeart/2005/8/layout/process5"/>
    <dgm:cxn modelId="{65F0445D-BB4B-4245-94B3-38255866ACCB}" type="presOf" srcId="{7493A171-C6E1-479A-9E20-EBF2962449D1}" destId="{73DE209D-8C91-450E-8B0A-7D841C2EFA30}" srcOrd="0" destOrd="0" presId="urn:microsoft.com/office/officeart/2005/8/layout/process5"/>
    <dgm:cxn modelId="{7E750F18-BE29-4EC4-8C49-3B15EDEF930D}" srcId="{733841C9-8421-448A-831E-6AB61597809A}" destId="{26FF1070-69B6-4E36-94FD-0D67B3F50817}" srcOrd="11" destOrd="0" parTransId="{11BFE6AD-AF18-4704-81B7-5F40E80604D2}" sibTransId="{0CA7E0FE-5C09-4D2D-BDD0-CA67AE35BD47}"/>
    <dgm:cxn modelId="{37230E75-792E-4CB9-9DF3-CD55FD589A7C}" type="presOf" srcId="{2F13EEA2-C90E-4C10-9505-8E84E7EB8169}" destId="{4D028E39-C339-4F84-B023-88861254BEE7}" srcOrd="0" destOrd="0" presId="urn:microsoft.com/office/officeart/2005/8/layout/process5"/>
    <dgm:cxn modelId="{F93CCAEB-55A3-40DD-A00C-F1DD764BBD75}" type="presOf" srcId="{B36BE72D-A866-44D4-A327-74E42E3E28AA}" destId="{D9A617E7-BAC4-4B1E-B461-2D4CBAA5AF06}" srcOrd="0" destOrd="0" presId="urn:microsoft.com/office/officeart/2005/8/layout/process5"/>
    <dgm:cxn modelId="{651156B0-6679-4390-9EE1-58BD1998B97E}" type="presOf" srcId="{0D081C90-254B-403E-87ED-96EC244CF282}" destId="{0BBECB3D-F19A-4857-9B44-BB995C8ADFDC}" srcOrd="0" destOrd="0" presId="urn:microsoft.com/office/officeart/2005/8/layout/process5"/>
    <dgm:cxn modelId="{9819F1E1-1173-420F-9EAA-4C2C3159CDE5}" srcId="{733841C9-8421-448A-831E-6AB61597809A}" destId="{4734EB63-C97A-4008-A398-D78E5CB3B172}" srcOrd="8" destOrd="0" parTransId="{BCEBEEF3-08F1-4FF4-B212-E74605108CE3}" sibTransId="{A61B5BFA-63AC-45DE-A708-5C2CE0AEFE80}"/>
    <dgm:cxn modelId="{E0A2AA76-C7C2-4E96-A09C-1A738D90A4FD}" type="presOf" srcId="{3F293230-20B0-441B-AD9A-AA54FF0D2692}" destId="{AAEA43E8-640E-489E-8522-F2D3163A28BD}" srcOrd="0" destOrd="0" presId="urn:microsoft.com/office/officeart/2005/8/layout/process5"/>
    <dgm:cxn modelId="{1E3B2078-2D4E-45A4-9392-CB4C26EA6218}" type="presOf" srcId="{321003E1-E988-4583-9A3C-29F9CAD8D841}" destId="{0956994C-8DA5-4906-861B-29D90822543E}" srcOrd="0" destOrd="0" presId="urn:microsoft.com/office/officeart/2005/8/layout/process5"/>
    <dgm:cxn modelId="{51D9D2BD-A1FE-400B-883D-5D9C3F2BF6F1}" type="presOf" srcId="{0D2A1969-248B-42F6-8295-527353C20C14}" destId="{AE0F4F56-BD16-4B72-98B4-6878FBC1DDE8}" srcOrd="1" destOrd="0" presId="urn:microsoft.com/office/officeart/2005/8/layout/process5"/>
    <dgm:cxn modelId="{E0C8C959-FAA5-4B74-83A0-A25FA412A6E7}" type="presOf" srcId="{FDA9E5CC-EE1A-403E-896E-F7EC82D06700}" destId="{18D7B529-B6A1-4175-92B5-D93979A8F55C}" srcOrd="0" destOrd="0" presId="urn:microsoft.com/office/officeart/2005/8/layout/process5"/>
    <dgm:cxn modelId="{0EEE9AC4-AC38-445C-A5EB-CF1A364DF35F}" type="presParOf" srcId="{7350FD2D-DE15-4F81-AE8F-A7BA482E4607}" destId="{18D7B529-B6A1-4175-92B5-D93979A8F55C}" srcOrd="0" destOrd="0" presId="urn:microsoft.com/office/officeart/2005/8/layout/process5"/>
    <dgm:cxn modelId="{EB0796EE-AF15-4EBC-AE84-661657AA36D8}" type="presParOf" srcId="{7350FD2D-DE15-4F81-AE8F-A7BA482E4607}" destId="{CA00BB4A-87D4-4511-B639-97AB01244292}" srcOrd="1" destOrd="0" presId="urn:microsoft.com/office/officeart/2005/8/layout/process5"/>
    <dgm:cxn modelId="{13849B88-CBB1-4479-AFF1-E518B09475A0}" type="presParOf" srcId="{CA00BB4A-87D4-4511-B639-97AB01244292}" destId="{45462A97-61EC-433B-93E2-F5DC8F23D366}" srcOrd="0" destOrd="0" presId="urn:microsoft.com/office/officeart/2005/8/layout/process5"/>
    <dgm:cxn modelId="{7011AC06-B250-4357-A7D0-4675FA3C0E38}" type="presParOf" srcId="{7350FD2D-DE15-4F81-AE8F-A7BA482E4607}" destId="{CD88E58C-3E68-47F5-BAE3-E598E0B5A4A9}" srcOrd="2" destOrd="0" presId="urn:microsoft.com/office/officeart/2005/8/layout/process5"/>
    <dgm:cxn modelId="{0B56FD32-24CA-4273-BA00-4C8741C83A6C}" type="presParOf" srcId="{7350FD2D-DE15-4F81-AE8F-A7BA482E4607}" destId="{2627ADF3-3A72-449A-9769-036AC51B3B74}" srcOrd="3" destOrd="0" presId="urn:microsoft.com/office/officeart/2005/8/layout/process5"/>
    <dgm:cxn modelId="{F04A13FB-0B85-49A1-8B36-207E0C472242}" type="presParOf" srcId="{2627ADF3-3A72-449A-9769-036AC51B3B74}" destId="{D6CA16D5-4C3F-45DA-9F64-4C16705E36EF}" srcOrd="0" destOrd="0" presId="urn:microsoft.com/office/officeart/2005/8/layout/process5"/>
    <dgm:cxn modelId="{1060BDB0-DD58-4A86-A3D4-104E4E5A73C0}" type="presParOf" srcId="{7350FD2D-DE15-4F81-AE8F-A7BA482E4607}" destId="{BED8F953-4FA2-46BE-8A06-DA00EC75FFC0}" srcOrd="4" destOrd="0" presId="urn:microsoft.com/office/officeart/2005/8/layout/process5"/>
    <dgm:cxn modelId="{7DE6E126-C51C-4A48-A9F3-0D6C04F211C5}" type="presParOf" srcId="{7350FD2D-DE15-4F81-AE8F-A7BA482E4607}" destId="{232706C3-F93E-4565-9830-C71D9A35C13F}" srcOrd="5" destOrd="0" presId="urn:microsoft.com/office/officeart/2005/8/layout/process5"/>
    <dgm:cxn modelId="{84069417-1F93-4EDB-A950-19C738E8F858}" type="presParOf" srcId="{232706C3-F93E-4565-9830-C71D9A35C13F}" destId="{97CA2149-29C9-4EF2-9E82-82E80828D488}" srcOrd="0" destOrd="0" presId="urn:microsoft.com/office/officeart/2005/8/layout/process5"/>
    <dgm:cxn modelId="{4E5AB4D6-22AB-47D1-AF32-59FFE2AE723A}" type="presParOf" srcId="{7350FD2D-DE15-4F81-AE8F-A7BA482E4607}" destId="{96438196-53B9-4F18-B545-905BD0FAD143}" srcOrd="6" destOrd="0" presId="urn:microsoft.com/office/officeart/2005/8/layout/process5"/>
    <dgm:cxn modelId="{674AD380-5E6A-4811-9F60-9F80371EC921}" type="presParOf" srcId="{7350FD2D-DE15-4F81-AE8F-A7BA482E4607}" destId="{50D712D3-00C0-499E-AE62-0CB8E0D92D9B}" srcOrd="7" destOrd="0" presId="urn:microsoft.com/office/officeart/2005/8/layout/process5"/>
    <dgm:cxn modelId="{627AEAAE-0DE3-47B3-B703-52D631FD5010}" type="presParOf" srcId="{50D712D3-00C0-499E-AE62-0CB8E0D92D9B}" destId="{40D4AC44-6574-48D4-BEE4-AC3AEF31AA79}" srcOrd="0" destOrd="0" presId="urn:microsoft.com/office/officeart/2005/8/layout/process5"/>
    <dgm:cxn modelId="{A0BF23D7-4DF5-4E73-ACBD-D2DB2927BCE0}" type="presParOf" srcId="{7350FD2D-DE15-4F81-AE8F-A7BA482E4607}" destId="{E11B967C-8C1D-4AF4-8C45-C0B4E5D1C050}" srcOrd="8" destOrd="0" presId="urn:microsoft.com/office/officeart/2005/8/layout/process5"/>
    <dgm:cxn modelId="{82A26B31-4296-4C3A-9002-76718B8A3401}" type="presParOf" srcId="{7350FD2D-DE15-4F81-AE8F-A7BA482E4607}" destId="{6F818468-A2E6-443E-A52A-E06151C35424}" srcOrd="9" destOrd="0" presId="urn:microsoft.com/office/officeart/2005/8/layout/process5"/>
    <dgm:cxn modelId="{7C60DC6E-3DAE-4EC1-A08D-0249C4E1050D}" type="presParOf" srcId="{6F818468-A2E6-443E-A52A-E06151C35424}" destId="{DBBE5F0D-4CF3-4175-B270-26882D8D90BB}" srcOrd="0" destOrd="0" presId="urn:microsoft.com/office/officeart/2005/8/layout/process5"/>
    <dgm:cxn modelId="{6ED85797-42DB-45B6-9EE1-DB57F9D3B6D3}" type="presParOf" srcId="{7350FD2D-DE15-4F81-AE8F-A7BA482E4607}" destId="{13816712-F9CA-41AD-BD76-D5CCCED46EAB}" srcOrd="10" destOrd="0" presId="urn:microsoft.com/office/officeart/2005/8/layout/process5"/>
    <dgm:cxn modelId="{CE4E2B4F-EB7E-4881-A068-7B65786EFA23}" type="presParOf" srcId="{7350FD2D-DE15-4F81-AE8F-A7BA482E4607}" destId="{0DBE4FC5-04FF-41AC-AA4A-75CBA1074389}" srcOrd="11" destOrd="0" presId="urn:microsoft.com/office/officeart/2005/8/layout/process5"/>
    <dgm:cxn modelId="{ABC63B4B-5892-419D-9359-26D333756D6E}" type="presParOf" srcId="{0DBE4FC5-04FF-41AC-AA4A-75CBA1074389}" destId="{725AC63E-FD5C-4B1E-A635-500ADB70B437}" srcOrd="0" destOrd="0" presId="urn:microsoft.com/office/officeart/2005/8/layout/process5"/>
    <dgm:cxn modelId="{8DE48C41-DD60-42E7-A337-93AE4B6B1DA0}" type="presParOf" srcId="{7350FD2D-DE15-4F81-AE8F-A7BA482E4607}" destId="{14EDD594-F1C6-41AD-9B42-8B20BA37F0EF}" srcOrd="12" destOrd="0" presId="urn:microsoft.com/office/officeart/2005/8/layout/process5"/>
    <dgm:cxn modelId="{4C2E401B-637A-41C6-91BE-953B8A88BD46}" type="presParOf" srcId="{7350FD2D-DE15-4F81-AE8F-A7BA482E4607}" destId="{75FB92E7-C903-48E1-92FD-1F15D1A4C7BB}" srcOrd="13" destOrd="0" presId="urn:microsoft.com/office/officeart/2005/8/layout/process5"/>
    <dgm:cxn modelId="{B9DDDFB8-9A00-4AAC-B4F5-66C22DB35135}" type="presParOf" srcId="{75FB92E7-C903-48E1-92FD-1F15D1A4C7BB}" destId="{AB63422C-5B2F-4FEB-94DF-5EDFE7BCCA8C}" srcOrd="0" destOrd="0" presId="urn:microsoft.com/office/officeart/2005/8/layout/process5"/>
    <dgm:cxn modelId="{906DFB65-0773-45DD-95B7-3317288CBD61}" type="presParOf" srcId="{7350FD2D-DE15-4F81-AE8F-A7BA482E4607}" destId="{C66917E3-ACF9-4507-AD18-45BB8B79AE9E}" srcOrd="14" destOrd="0" presId="urn:microsoft.com/office/officeart/2005/8/layout/process5"/>
    <dgm:cxn modelId="{7F4B3D84-C7A3-4BD4-8C75-688654428FFE}" type="presParOf" srcId="{7350FD2D-DE15-4F81-AE8F-A7BA482E4607}" destId="{ECC6E4E0-80C4-4E32-A99F-2287480E9F4C}" srcOrd="15" destOrd="0" presId="urn:microsoft.com/office/officeart/2005/8/layout/process5"/>
    <dgm:cxn modelId="{B17A5696-60C4-4164-A5A4-38F67E0A3046}" type="presParOf" srcId="{ECC6E4E0-80C4-4E32-A99F-2287480E9F4C}" destId="{F9CAA517-2745-4947-BDEB-2DBF0768CF33}" srcOrd="0" destOrd="0" presId="urn:microsoft.com/office/officeart/2005/8/layout/process5"/>
    <dgm:cxn modelId="{844DE434-FCC5-43E5-B044-E30761B0A80A}" type="presParOf" srcId="{7350FD2D-DE15-4F81-AE8F-A7BA482E4607}" destId="{43076F54-8C14-4DF6-979D-FEFE0C18EDBB}" srcOrd="16" destOrd="0" presId="urn:microsoft.com/office/officeart/2005/8/layout/process5"/>
    <dgm:cxn modelId="{99CBB0CB-6AAB-4B94-9C14-547427EF546A}" type="presParOf" srcId="{7350FD2D-DE15-4F81-AE8F-A7BA482E4607}" destId="{98AD0C27-2282-4453-9333-2BABD426F3CC}" srcOrd="17" destOrd="0" presId="urn:microsoft.com/office/officeart/2005/8/layout/process5"/>
    <dgm:cxn modelId="{4C4E80EA-7F1C-4213-91D3-2CEC1AF06A73}" type="presParOf" srcId="{98AD0C27-2282-4453-9333-2BABD426F3CC}" destId="{AE582E5A-7132-4D65-B697-EDB8D0CC7925}" srcOrd="0" destOrd="0" presId="urn:microsoft.com/office/officeart/2005/8/layout/process5"/>
    <dgm:cxn modelId="{10A275B3-12B6-4364-82DE-A78BF2D430C7}" type="presParOf" srcId="{7350FD2D-DE15-4F81-AE8F-A7BA482E4607}" destId="{318A4596-59EA-4525-B3F4-88180187D493}" srcOrd="18" destOrd="0" presId="urn:microsoft.com/office/officeart/2005/8/layout/process5"/>
    <dgm:cxn modelId="{23F8E5F6-51BB-483C-8153-D26B8E8F54C5}" type="presParOf" srcId="{7350FD2D-DE15-4F81-AE8F-A7BA482E4607}" destId="{4D028E39-C339-4F84-B023-88861254BEE7}" srcOrd="19" destOrd="0" presId="urn:microsoft.com/office/officeart/2005/8/layout/process5"/>
    <dgm:cxn modelId="{8339D56C-5F4A-49FE-8065-D8AAD3054A7D}" type="presParOf" srcId="{4D028E39-C339-4F84-B023-88861254BEE7}" destId="{B983E955-007C-47AA-B2B8-854569B9509F}" srcOrd="0" destOrd="0" presId="urn:microsoft.com/office/officeart/2005/8/layout/process5"/>
    <dgm:cxn modelId="{B729F69D-1EA2-4C4E-9944-B30F7F44B1B2}" type="presParOf" srcId="{7350FD2D-DE15-4F81-AE8F-A7BA482E4607}" destId="{F0EE31CF-2B80-4944-B52C-539897DD887A}" srcOrd="20" destOrd="0" presId="urn:microsoft.com/office/officeart/2005/8/layout/process5"/>
    <dgm:cxn modelId="{698BDD9D-E077-41E7-9CD8-7FCA6CF4B40C}" type="presParOf" srcId="{7350FD2D-DE15-4F81-AE8F-A7BA482E4607}" destId="{1B5EE54D-7F0C-4C54-BDBD-E04FF84BE1CC}" srcOrd="21" destOrd="0" presId="urn:microsoft.com/office/officeart/2005/8/layout/process5"/>
    <dgm:cxn modelId="{A070159D-130A-4301-9F23-9D85B9756016}" type="presParOf" srcId="{1B5EE54D-7F0C-4C54-BDBD-E04FF84BE1CC}" destId="{08BCE074-7DB4-4A87-9242-B7D22320D587}" srcOrd="0" destOrd="0" presId="urn:microsoft.com/office/officeart/2005/8/layout/process5"/>
    <dgm:cxn modelId="{896C6A5A-EBD8-48A6-9B25-DA4A751FB540}" type="presParOf" srcId="{7350FD2D-DE15-4F81-AE8F-A7BA482E4607}" destId="{93EF00F0-7062-46EB-9505-CCE0A33CB29D}" srcOrd="22" destOrd="0" presId="urn:microsoft.com/office/officeart/2005/8/layout/process5"/>
    <dgm:cxn modelId="{DFC49862-A151-4837-AA3A-42D095605B42}" type="presParOf" srcId="{7350FD2D-DE15-4F81-AE8F-A7BA482E4607}" destId="{1E4C9F82-BEBC-4369-A86F-7AD0DCDF1A35}" srcOrd="23" destOrd="0" presId="urn:microsoft.com/office/officeart/2005/8/layout/process5"/>
    <dgm:cxn modelId="{08F5B597-A899-4665-A882-A08D5FA33EE6}" type="presParOf" srcId="{1E4C9F82-BEBC-4369-A86F-7AD0DCDF1A35}" destId="{5A6E5395-67DA-4F1F-BC3A-DBA4F9620DDB}" srcOrd="0" destOrd="0" presId="urn:microsoft.com/office/officeart/2005/8/layout/process5"/>
    <dgm:cxn modelId="{87259625-95A1-4D84-B80B-FABBC169707E}" type="presParOf" srcId="{7350FD2D-DE15-4F81-AE8F-A7BA482E4607}" destId="{8E7EDF03-3C50-48FC-ACC3-C17956A013DD}" srcOrd="24" destOrd="0" presId="urn:microsoft.com/office/officeart/2005/8/layout/process5"/>
    <dgm:cxn modelId="{D935BC1C-1175-4EFB-93B8-B70D04B93309}" type="presParOf" srcId="{7350FD2D-DE15-4F81-AE8F-A7BA482E4607}" destId="{0956994C-8DA5-4906-861B-29D90822543E}" srcOrd="25" destOrd="0" presId="urn:microsoft.com/office/officeart/2005/8/layout/process5"/>
    <dgm:cxn modelId="{82385E79-4551-4559-9D1B-27991FFDF25F}" type="presParOf" srcId="{0956994C-8DA5-4906-861B-29D90822543E}" destId="{7CECDD13-A044-4C6E-8188-F35DA0BDE150}" srcOrd="0" destOrd="0" presId="urn:microsoft.com/office/officeart/2005/8/layout/process5"/>
    <dgm:cxn modelId="{1633ED9C-F486-447B-8CF0-DD266AC0940E}" type="presParOf" srcId="{7350FD2D-DE15-4F81-AE8F-A7BA482E4607}" destId="{D8888A0E-356A-4242-B585-51473847321E}" srcOrd="26" destOrd="0" presId="urn:microsoft.com/office/officeart/2005/8/layout/process5"/>
    <dgm:cxn modelId="{B30760A1-666A-4849-AE3B-1D7C9E9119EC}" type="presParOf" srcId="{7350FD2D-DE15-4F81-AE8F-A7BA482E4607}" destId="{CE56FDC4-31A6-43E3-978F-79B5B1C0F6CC}" srcOrd="27" destOrd="0" presId="urn:microsoft.com/office/officeart/2005/8/layout/process5"/>
    <dgm:cxn modelId="{467428F3-DBA9-4ABC-897A-9CE8057FA886}" type="presParOf" srcId="{CE56FDC4-31A6-43E3-978F-79B5B1C0F6CC}" destId="{20731517-DFE7-4C84-B4CF-8AEFE193DC78}" srcOrd="0" destOrd="0" presId="urn:microsoft.com/office/officeart/2005/8/layout/process5"/>
    <dgm:cxn modelId="{2D3BD1A4-A070-4B6B-A502-8831F094AC2E}" type="presParOf" srcId="{7350FD2D-DE15-4F81-AE8F-A7BA482E4607}" destId="{0BBECB3D-F19A-4857-9B44-BB995C8ADFDC}" srcOrd="28" destOrd="0" presId="urn:microsoft.com/office/officeart/2005/8/layout/process5"/>
    <dgm:cxn modelId="{34063FD5-B563-4234-A693-B7674DD2E567}" type="presParOf" srcId="{7350FD2D-DE15-4F81-AE8F-A7BA482E4607}" destId="{3FAD77ED-1DBB-4A90-B6C5-3D5B18969482}" srcOrd="29" destOrd="0" presId="urn:microsoft.com/office/officeart/2005/8/layout/process5"/>
    <dgm:cxn modelId="{1FA1854A-3372-48E3-A2A7-F77E48E16628}" type="presParOf" srcId="{3FAD77ED-1DBB-4A90-B6C5-3D5B18969482}" destId="{AE0F4F56-BD16-4B72-98B4-6878FBC1DDE8}" srcOrd="0" destOrd="0" presId="urn:microsoft.com/office/officeart/2005/8/layout/process5"/>
    <dgm:cxn modelId="{B58A4D96-D16D-4889-83AD-DD0071DC553E}" type="presParOf" srcId="{7350FD2D-DE15-4F81-AE8F-A7BA482E4607}" destId="{D943AE25-044C-4CBE-8A36-B3F2AB2774B8}" srcOrd="30" destOrd="0" presId="urn:microsoft.com/office/officeart/2005/8/layout/process5"/>
    <dgm:cxn modelId="{603432CC-14F0-4DC2-A8EB-D9308BC02205}" type="presParOf" srcId="{7350FD2D-DE15-4F81-AE8F-A7BA482E4607}" destId="{D2E531E1-754C-408D-AF98-D4E3BCA0B140}" srcOrd="31" destOrd="0" presId="urn:microsoft.com/office/officeart/2005/8/layout/process5"/>
    <dgm:cxn modelId="{4268B1C3-DE3F-42B8-9467-4F4E34CB103C}" type="presParOf" srcId="{D2E531E1-754C-408D-AF98-D4E3BCA0B140}" destId="{820E28E7-A734-48FD-8C51-B532451F713F}" srcOrd="0" destOrd="0" presId="urn:microsoft.com/office/officeart/2005/8/layout/process5"/>
    <dgm:cxn modelId="{A6B68A88-3B3B-4371-854C-AB67E51C6B86}" type="presParOf" srcId="{7350FD2D-DE15-4F81-AE8F-A7BA482E4607}" destId="{EF373651-25E2-482B-BEEC-55294C294C2A}" srcOrd="32" destOrd="0" presId="urn:microsoft.com/office/officeart/2005/8/layout/process5"/>
    <dgm:cxn modelId="{C0569396-4482-4930-8FA4-FF9E56A923AB}" type="presParOf" srcId="{7350FD2D-DE15-4F81-AE8F-A7BA482E4607}" destId="{AAEA43E8-640E-489E-8522-F2D3163A28BD}" srcOrd="33" destOrd="0" presId="urn:microsoft.com/office/officeart/2005/8/layout/process5"/>
    <dgm:cxn modelId="{1D9AF9B0-86D0-4BC9-80C5-2F096BEE8405}" type="presParOf" srcId="{AAEA43E8-640E-489E-8522-F2D3163A28BD}" destId="{A19A5234-063E-4ECC-9C6D-5797E0712B64}" srcOrd="0" destOrd="0" presId="urn:microsoft.com/office/officeart/2005/8/layout/process5"/>
    <dgm:cxn modelId="{16122D16-224D-4D9C-8A9D-E13EA4BE25CF}" type="presParOf" srcId="{7350FD2D-DE15-4F81-AE8F-A7BA482E4607}" destId="{F34417DE-0A1D-4477-83F5-55EC7846D516}" srcOrd="34" destOrd="0" presId="urn:microsoft.com/office/officeart/2005/8/layout/process5"/>
    <dgm:cxn modelId="{3BDEA7F4-4B02-4C47-94AA-5377A88F0BAE}" type="presParOf" srcId="{7350FD2D-DE15-4F81-AE8F-A7BA482E4607}" destId="{BC3BB85F-D9F2-4345-807F-73121236FE29}" srcOrd="35" destOrd="0" presId="urn:microsoft.com/office/officeart/2005/8/layout/process5"/>
    <dgm:cxn modelId="{74EEB375-D696-48DE-A2D9-F64C396F70C9}" type="presParOf" srcId="{BC3BB85F-D9F2-4345-807F-73121236FE29}" destId="{782B2235-A3E4-478A-8B68-F964A70252F0}" srcOrd="0" destOrd="0" presId="urn:microsoft.com/office/officeart/2005/8/layout/process5"/>
    <dgm:cxn modelId="{5770C1C9-00EA-415C-9118-EF3B78844986}" type="presParOf" srcId="{7350FD2D-DE15-4F81-AE8F-A7BA482E4607}" destId="{D5671FDC-ECDC-4284-8856-90328F49E6CB}" srcOrd="36" destOrd="0" presId="urn:microsoft.com/office/officeart/2005/8/layout/process5"/>
    <dgm:cxn modelId="{B9F953E5-6969-45AF-8AEB-9E9C7DE0B636}" type="presParOf" srcId="{7350FD2D-DE15-4F81-AE8F-A7BA482E4607}" destId="{446DC8EF-E6F2-42A2-88CC-6B1D9A2F80F7}" srcOrd="37" destOrd="0" presId="urn:microsoft.com/office/officeart/2005/8/layout/process5"/>
    <dgm:cxn modelId="{CE0ECE87-F720-4727-A062-605FDCB6A164}" type="presParOf" srcId="{446DC8EF-E6F2-42A2-88CC-6B1D9A2F80F7}" destId="{73093D87-92E6-4342-A305-13D42A224132}" srcOrd="0" destOrd="0" presId="urn:microsoft.com/office/officeart/2005/8/layout/process5"/>
    <dgm:cxn modelId="{4A98F61A-D21F-49EA-BA55-C2336B9DBC68}" type="presParOf" srcId="{7350FD2D-DE15-4F81-AE8F-A7BA482E4607}" destId="{52D4C7FB-A837-4C94-8D37-D1DFA8FCB5D2}" srcOrd="38" destOrd="0" presId="urn:microsoft.com/office/officeart/2005/8/layout/process5"/>
    <dgm:cxn modelId="{BA795ED0-0731-4A3A-8D35-91665E4B092E}" type="presParOf" srcId="{7350FD2D-DE15-4F81-AE8F-A7BA482E4607}" destId="{D9A617E7-BAC4-4B1E-B461-2D4CBAA5AF06}" srcOrd="39" destOrd="0" presId="urn:microsoft.com/office/officeart/2005/8/layout/process5"/>
    <dgm:cxn modelId="{C09868A9-A53F-497A-8410-14C2F82DF997}" type="presParOf" srcId="{D9A617E7-BAC4-4B1E-B461-2D4CBAA5AF06}" destId="{BFD976CD-21B3-4567-BB45-714117020E6A}" srcOrd="0" destOrd="0" presId="urn:microsoft.com/office/officeart/2005/8/layout/process5"/>
    <dgm:cxn modelId="{E7584050-C86C-49AF-879F-7FEF05C27C54}" type="presParOf" srcId="{7350FD2D-DE15-4F81-AE8F-A7BA482E4607}" destId="{70D73021-21DE-48D2-A6DF-0EC059F4BF23}" srcOrd="40" destOrd="0" presId="urn:microsoft.com/office/officeart/2005/8/layout/process5"/>
    <dgm:cxn modelId="{539C8E94-492C-4591-B5AC-040060732E78}" type="presParOf" srcId="{7350FD2D-DE15-4F81-AE8F-A7BA482E4607}" destId="{BEB4AE8B-AECB-43E1-AF4F-75E830478E5B}" srcOrd="41" destOrd="0" presId="urn:microsoft.com/office/officeart/2005/8/layout/process5"/>
    <dgm:cxn modelId="{FBA92D9B-6A4A-4716-9B4A-7F3B0AE57105}" type="presParOf" srcId="{BEB4AE8B-AECB-43E1-AF4F-75E830478E5B}" destId="{CBC1EE2F-0A8B-43C5-8B71-CB45FC5881E2}" srcOrd="0" destOrd="0" presId="urn:microsoft.com/office/officeart/2005/8/layout/process5"/>
    <dgm:cxn modelId="{8EF7B388-A5CA-4AB5-BF26-797C4037E30A}" type="presParOf" srcId="{7350FD2D-DE15-4F81-AE8F-A7BA482E4607}" destId="{B5DCA5B7-E432-4884-8760-E73529C38016}" srcOrd="42" destOrd="0" presId="urn:microsoft.com/office/officeart/2005/8/layout/process5"/>
    <dgm:cxn modelId="{423545BC-EB12-4BD2-ADEA-1F9494F4CDE9}" type="presParOf" srcId="{7350FD2D-DE15-4F81-AE8F-A7BA482E4607}" destId="{2B1C1077-34A6-4F3A-ACCC-2B556D73D8E5}" srcOrd="43" destOrd="0" presId="urn:microsoft.com/office/officeart/2005/8/layout/process5"/>
    <dgm:cxn modelId="{9B9C65E9-E2F7-46C3-B31F-6EDE11ABA113}" type="presParOf" srcId="{2B1C1077-34A6-4F3A-ACCC-2B556D73D8E5}" destId="{BB39F44F-CAF2-44D1-8055-C78D2D6A6596}" srcOrd="0" destOrd="0" presId="urn:microsoft.com/office/officeart/2005/8/layout/process5"/>
    <dgm:cxn modelId="{4AF84786-B3D3-4859-A84D-BDEBAC87405C}" type="presParOf" srcId="{7350FD2D-DE15-4F81-AE8F-A7BA482E4607}" destId="{73DE209D-8C91-450E-8B0A-7D841C2EFA30}" srcOrd="44" destOrd="0" presId="urn:microsoft.com/office/officeart/2005/8/layout/process5"/>
    <dgm:cxn modelId="{ADE88B62-6C87-4722-BE91-AF1FF6C21BDE}" type="presParOf" srcId="{7350FD2D-DE15-4F81-AE8F-A7BA482E4607}" destId="{5EE03206-8FC5-4508-867B-CC52BEC79F9C}" srcOrd="45" destOrd="0" presId="urn:microsoft.com/office/officeart/2005/8/layout/process5"/>
    <dgm:cxn modelId="{6A1BDDDE-BF3C-4414-8830-B855F9106581}" type="presParOf" srcId="{5EE03206-8FC5-4508-867B-CC52BEC79F9C}" destId="{9683174E-A480-4D9D-A0C0-2F12559C9601}" srcOrd="0" destOrd="0" presId="urn:microsoft.com/office/officeart/2005/8/layout/process5"/>
    <dgm:cxn modelId="{5828D9A2-9C26-4FDF-AF01-C72975A9F6DC}" type="presParOf" srcId="{7350FD2D-DE15-4F81-AE8F-A7BA482E4607}" destId="{4FF9CEEF-C9BE-4742-BAB1-E084128BBC2E}" srcOrd="46" destOrd="0" presId="urn:microsoft.com/office/officeart/2005/8/layout/process5"/>
    <dgm:cxn modelId="{7E44A12A-EFB6-42B7-87F9-4925EDB196FC}" type="presParOf" srcId="{7350FD2D-DE15-4F81-AE8F-A7BA482E4607}" destId="{1EE9F09F-7025-4417-9311-AFD700E2BB99}" srcOrd="47" destOrd="0" presId="urn:microsoft.com/office/officeart/2005/8/layout/process5"/>
    <dgm:cxn modelId="{92E51956-377C-4BE6-9F0D-B229413D9E14}" type="presParOf" srcId="{1EE9F09F-7025-4417-9311-AFD700E2BB99}" destId="{0D066A29-51F3-4C66-8EB1-61E41B5C3677}" srcOrd="0" destOrd="0" presId="urn:microsoft.com/office/officeart/2005/8/layout/process5"/>
    <dgm:cxn modelId="{BD857B93-E903-4B56-9C8F-E41707A80286}" type="presParOf" srcId="{7350FD2D-DE15-4F81-AE8F-A7BA482E4607}" destId="{C48EEF4A-3C98-4D80-846E-72BBD9571C5D}" srcOrd="4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D7B529-B6A1-4175-92B5-D93979A8F55C}">
      <dsp:nvSpPr>
        <dsp:cNvPr id="0" name=""/>
        <dsp:cNvSpPr/>
      </dsp:nvSpPr>
      <dsp:spPr>
        <a:xfrm>
          <a:off x="149482" y="946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Planejamento do Ciclo</a:t>
          </a:r>
          <a:endParaRPr lang="pt-BR" sz="1000" kern="1200" dirty="0"/>
        </a:p>
      </dsp:txBody>
      <dsp:txXfrm>
        <a:off x="166765" y="18229"/>
        <a:ext cx="948927" cy="555530"/>
      </dsp:txXfrm>
    </dsp:sp>
    <dsp:sp modelId="{CA00BB4A-87D4-4511-B639-97AB01244292}">
      <dsp:nvSpPr>
        <dsp:cNvPr id="0" name=""/>
        <dsp:cNvSpPr/>
      </dsp:nvSpPr>
      <dsp:spPr>
        <a:xfrm>
          <a:off x="1242442" y="174041"/>
          <a:ext cx="225112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1242442" y="222822"/>
        <a:ext cx="157578" cy="146344"/>
      </dsp:txXfrm>
    </dsp:sp>
    <dsp:sp modelId="{CD88E58C-3E68-47F5-BAE3-E598E0B5A4A9}">
      <dsp:nvSpPr>
        <dsp:cNvPr id="0" name=""/>
        <dsp:cNvSpPr/>
      </dsp:nvSpPr>
      <dsp:spPr>
        <a:xfrm>
          <a:off x="1557717" y="946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Lançamento do Ciclo</a:t>
          </a:r>
          <a:endParaRPr lang="pt-BR" sz="1000" kern="1200" dirty="0"/>
        </a:p>
      </dsp:txBody>
      <dsp:txXfrm>
        <a:off x="1575000" y="18229"/>
        <a:ext cx="948927" cy="555530"/>
      </dsp:txXfrm>
    </dsp:sp>
    <dsp:sp modelId="{2627ADF3-3A72-449A-9769-036AC51B3B74}">
      <dsp:nvSpPr>
        <dsp:cNvPr id="0" name=""/>
        <dsp:cNvSpPr/>
      </dsp:nvSpPr>
      <dsp:spPr>
        <a:xfrm>
          <a:off x="2627757" y="174041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2627757" y="222822"/>
        <a:ext cx="145950" cy="146344"/>
      </dsp:txXfrm>
    </dsp:sp>
    <dsp:sp modelId="{BED8F953-4FA2-46BE-8A06-DA00EC75FFC0}">
      <dsp:nvSpPr>
        <dsp:cNvPr id="0" name=""/>
        <dsp:cNvSpPr/>
      </dsp:nvSpPr>
      <dsp:spPr>
        <a:xfrm>
          <a:off x="2934607" y="946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Recebimento das  Inscrições</a:t>
          </a:r>
          <a:endParaRPr lang="pt-BR" sz="1000" kern="1200" dirty="0"/>
        </a:p>
      </dsp:txBody>
      <dsp:txXfrm>
        <a:off x="2951890" y="18229"/>
        <a:ext cx="948927" cy="555530"/>
      </dsp:txXfrm>
    </dsp:sp>
    <dsp:sp modelId="{232706C3-F93E-4565-9830-C71D9A35C13F}">
      <dsp:nvSpPr>
        <dsp:cNvPr id="0" name=""/>
        <dsp:cNvSpPr/>
      </dsp:nvSpPr>
      <dsp:spPr>
        <a:xfrm>
          <a:off x="4004648" y="174041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4004648" y="222822"/>
        <a:ext cx="145950" cy="146344"/>
      </dsp:txXfrm>
    </dsp:sp>
    <dsp:sp modelId="{96438196-53B9-4F18-B545-905BD0FAD143}">
      <dsp:nvSpPr>
        <dsp:cNvPr id="0" name=""/>
        <dsp:cNvSpPr/>
      </dsp:nvSpPr>
      <dsp:spPr>
        <a:xfrm>
          <a:off x="4311498" y="946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Recebimento das Candidaturas</a:t>
          </a:r>
        </a:p>
      </dsp:txBody>
      <dsp:txXfrm>
        <a:off x="4328781" y="18229"/>
        <a:ext cx="948927" cy="555530"/>
      </dsp:txXfrm>
    </dsp:sp>
    <dsp:sp modelId="{50D712D3-00C0-499E-AE62-0CB8E0D92D9B}">
      <dsp:nvSpPr>
        <dsp:cNvPr id="0" name=""/>
        <dsp:cNvSpPr/>
      </dsp:nvSpPr>
      <dsp:spPr>
        <a:xfrm>
          <a:off x="5381539" y="174041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5381539" y="222822"/>
        <a:ext cx="145950" cy="146344"/>
      </dsp:txXfrm>
    </dsp:sp>
    <dsp:sp modelId="{E11B967C-8C1D-4AF4-8C45-C0B4E5D1C050}">
      <dsp:nvSpPr>
        <dsp:cNvPr id="0" name=""/>
        <dsp:cNvSpPr/>
      </dsp:nvSpPr>
      <dsp:spPr>
        <a:xfrm>
          <a:off x="5688389" y="946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Capacitação dos Avaliadores e Verificadores  </a:t>
          </a:r>
          <a:endParaRPr lang="pt-BR" sz="1000" kern="1200" dirty="0"/>
        </a:p>
      </dsp:txBody>
      <dsp:txXfrm>
        <a:off x="5705672" y="18229"/>
        <a:ext cx="948927" cy="555530"/>
      </dsp:txXfrm>
    </dsp:sp>
    <dsp:sp modelId="{6F818468-A2E6-443E-A52A-E06151C35424}">
      <dsp:nvSpPr>
        <dsp:cNvPr id="0" name=""/>
        <dsp:cNvSpPr/>
      </dsp:nvSpPr>
      <dsp:spPr>
        <a:xfrm>
          <a:off x="6758430" y="174041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6758430" y="222822"/>
        <a:ext cx="145950" cy="146344"/>
      </dsp:txXfrm>
    </dsp:sp>
    <dsp:sp modelId="{13816712-F9CA-41AD-BD76-D5CCCED46EAB}">
      <dsp:nvSpPr>
        <dsp:cNvPr id="0" name=""/>
        <dsp:cNvSpPr/>
      </dsp:nvSpPr>
      <dsp:spPr>
        <a:xfrm>
          <a:off x="7065280" y="946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Avaliação Estadual</a:t>
          </a:r>
          <a:endParaRPr lang="pt-BR" sz="1000" kern="1200" dirty="0"/>
        </a:p>
      </dsp:txBody>
      <dsp:txXfrm>
        <a:off x="7082563" y="18229"/>
        <a:ext cx="948927" cy="555530"/>
      </dsp:txXfrm>
    </dsp:sp>
    <dsp:sp modelId="{0DBE4FC5-04FF-41AC-AA4A-75CBA1074389}">
      <dsp:nvSpPr>
        <dsp:cNvPr id="0" name=""/>
        <dsp:cNvSpPr/>
      </dsp:nvSpPr>
      <dsp:spPr>
        <a:xfrm rot="5400000">
          <a:off x="7452776" y="659887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-5400000">
        <a:off x="7483854" y="677590"/>
        <a:ext cx="146344" cy="145950"/>
      </dsp:txXfrm>
    </dsp:sp>
    <dsp:sp modelId="{14EDD594-F1C6-41AD-9B42-8B20BA37F0EF}">
      <dsp:nvSpPr>
        <dsp:cNvPr id="0" name=""/>
        <dsp:cNvSpPr/>
      </dsp:nvSpPr>
      <dsp:spPr>
        <a:xfrm>
          <a:off x="7065280" y="984440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Seleção das Classificadas para Visita</a:t>
          </a:r>
          <a:endParaRPr lang="pt-BR" sz="1000" kern="1200" dirty="0"/>
        </a:p>
      </dsp:txBody>
      <dsp:txXfrm>
        <a:off x="7082563" y="1001723"/>
        <a:ext cx="948927" cy="555530"/>
      </dsp:txXfrm>
    </dsp:sp>
    <dsp:sp modelId="{75FB92E7-C903-48E1-92FD-1F15D1A4C7BB}">
      <dsp:nvSpPr>
        <dsp:cNvPr id="0" name=""/>
        <dsp:cNvSpPr/>
      </dsp:nvSpPr>
      <dsp:spPr>
        <a:xfrm rot="10800000">
          <a:off x="6770232" y="1157534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6832782" y="1206315"/>
        <a:ext cx="145950" cy="146344"/>
      </dsp:txXfrm>
    </dsp:sp>
    <dsp:sp modelId="{C66917E3-ACF9-4507-AD18-45BB8B79AE9E}">
      <dsp:nvSpPr>
        <dsp:cNvPr id="0" name=""/>
        <dsp:cNvSpPr/>
      </dsp:nvSpPr>
      <dsp:spPr>
        <a:xfrm>
          <a:off x="5688389" y="984440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Conferência da Documentação</a:t>
          </a:r>
          <a:endParaRPr lang="pt-BR" sz="1000" kern="1200" dirty="0"/>
        </a:p>
      </dsp:txBody>
      <dsp:txXfrm>
        <a:off x="5705672" y="1001723"/>
        <a:ext cx="948927" cy="555530"/>
      </dsp:txXfrm>
    </dsp:sp>
    <dsp:sp modelId="{ECC6E4E0-80C4-4E32-A99F-2287480E9F4C}">
      <dsp:nvSpPr>
        <dsp:cNvPr id="0" name=""/>
        <dsp:cNvSpPr/>
      </dsp:nvSpPr>
      <dsp:spPr>
        <a:xfrm rot="10800000">
          <a:off x="5393341" y="1157534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5455891" y="1206315"/>
        <a:ext cx="145950" cy="146344"/>
      </dsp:txXfrm>
    </dsp:sp>
    <dsp:sp modelId="{43076F54-8C14-4DF6-979D-FEFE0C18EDBB}">
      <dsp:nvSpPr>
        <dsp:cNvPr id="0" name=""/>
        <dsp:cNvSpPr/>
      </dsp:nvSpPr>
      <dsp:spPr>
        <a:xfrm>
          <a:off x="4311498" y="984440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Designação dos Verificadores</a:t>
          </a:r>
          <a:endParaRPr lang="pt-BR" sz="1000" kern="1200" dirty="0"/>
        </a:p>
      </dsp:txBody>
      <dsp:txXfrm>
        <a:off x="4328781" y="1001723"/>
        <a:ext cx="948927" cy="555530"/>
      </dsp:txXfrm>
    </dsp:sp>
    <dsp:sp modelId="{98AD0C27-2282-4453-9333-2BABD426F3CC}">
      <dsp:nvSpPr>
        <dsp:cNvPr id="0" name=""/>
        <dsp:cNvSpPr/>
      </dsp:nvSpPr>
      <dsp:spPr>
        <a:xfrm rot="10800000">
          <a:off x="4016450" y="1157534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4079000" y="1206315"/>
        <a:ext cx="145950" cy="146344"/>
      </dsp:txXfrm>
    </dsp:sp>
    <dsp:sp modelId="{318A4596-59EA-4525-B3F4-88180187D493}">
      <dsp:nvSpPr>
        <dsp:cNvPr id="0" name=""/>
        <dsp:cNvSpPr/>
      </dsp:nvSpPr>
      <dsp:spPr>
        <a:xfrm>
          <a:off x="2934607" y="984440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Planejamento da Visita</a:t>
          </a:r>
          <a:endParaRPr lang="pt-BR" sz="1000" kern="1200" dirty="0"/>
        </a:p>
      </dsp:txBody>
      <dsp:txXfrm>
        <a:off x="2951890" y="1001723"/>
        <a:ext cx="948927" cy="555530"/>
      </dsp:txXfrm>
    </dsp:sp>
    <dsp:sp modelId="{4D028E39-C339-4F84-B023-88861254BEE7}">
      <dsp:nvSpPr>
        <dsp:cNvPr id="0" name=""/>
        <dsp:cNvSpPr/>
      </dsp:nvSpPr>
      <dsp:spPr>
        <a:xfrm rot="10800000">
          <a:off x="2639559" y="1157534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2702109" y="1206315"/>
        <a:ext cx="145950" cy="146344"/>
      </dsp:txXfrm>
    </dsp:sp>
    <dsp:sp modelId="{F0EE31CF-2B80-4944-B52C-539897DD887A}">
      <dsp:nvSpPr>
        <dsp:cNvPr id="0" name=""/>
        <dsp:cNvSpPr/>
      </dsp:nvSpPr>
      <dsp:spPr>
        <a:xfrm>
          <a:off x="1557717" y="984440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Visita às Candidatas</a:t>
          </a:r>
          <a:endParaRPr lang="pt-BR" sz="1000" kern="1200" dirty="0"/>
        </a:p>
      </dsp:txBody>
      <dsp:txXfrm>
        <a:off x="1575000" y="1001723"/>
        <a:ext cx="948927" cy="555530"/>
      </dsp:txXfrm>
    </dsp:sp>
    <dsp:sp modelId="{1B5EE54D-7F0C-4C54-BDBD-E04FF84BE1CC}">
      <dsp:nvSpPr>
        <dsp:cNvPr id="0" name=""/>
        <dsp:cNvSpPr/>
      </dsp:nvSpPr>
      <dsp:spPr>
        <a:xfrm rot="10800000">
          <a:off x="1262668" y="1157534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1325218" y="1206315"/>
        <a:ext cx="145950" cy="146344"/>
      </dsp:txXfrm>
    </dsp:sp>
    <dsp:sp modelId="{93EF00F0-7062-46EB-9505-CCE0A33CB29D}">
      <dsp:nvSpPr>
        <dsp:cNvPr id="0" name=""/>
        <dsp:cNvSpPr/>
      </dsp:nvSpPr>
      <dsp:spPr>
        <a:xfrm>
          <a:off x="180826" y="984440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Seleção das Finalistas</a:t>
          </a:r>
          <a:endParaRPr lang="pt-BR" sz="1000" kern="1200" dirty="0"/>
        </a:p>
      </dsp:txBody>
      <dsp:txXfrm>
        <a:off x="198109" y="1001723"/>
        <a:ext cx="948927" cy="555530"/>
      </dsp:txXfrm>
    </dsp:sp>
    <dsp:sp modelId="{1E4C9F82-BEBC-4369-A86F-7AD0DCDF1A35}">
      <dsp:nvSpPr>
        <dsp:cNvPr id="0" name=""/>
        <dsp:cNvSpPr/>
      </dsp:nvSpPr>
      <dsp:spPr>
        <a:xfrm rot="5400000">
          <a:off x="568322" y="1643380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-5400000">
        <a:off x="599400" y="1661083"/>
        <a:ext cx="146344" cy="145950"/>
      </dsp:txXfrm>
    </dsp:sp>
    <dsp:sp modelId="{8E7EDF03-3C50-48FC-ACC3-C17956A013DD}">
      <dsp:nvSpPr>
        <dsp:cNvPr id="0" name=""/>
        <dsp:cNvSpPr/>
      </dsp:nvSpPr>
      <dsp:spPr>
        <a:xfrm>
          <a:off x="180826" y="1967933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Comissão Julgadora Estadual</a:t>
          </a:r>
          <a:endParaRPr lang="pt-BR" sz="1000" kern="1200" dirty="0"/>
        </a:p>
      </dsp:txBody>
      <dsp:txXfrm>
        <a:off x="198109" y="1985216"/>
        <a:ext cx="948927" cy="555530"/>
      </dsp:txXfrm>
    </dsp:sp>
    <dsp:sp modelId="{0956994C-8DA5-4906-861B-29D90822543E}">
      <dsp:nvSpPr>
        <dsp:cNvPr id="0" name=""/>
        <dsp:cNvSpPr/>
      </dsp:nvSpPr>
      <dsp:spPr>
        <a:xfrm>
          <a:off x="1250867" y="2141028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1250867" y="2189809"/>
        <a:ext cx="145950" cy="146344"/>
      </dsp:txXfrm>
    </dsp:sp>
    <dsp:sp modelId="{D8888A0E-356A-4242-B585-51473847321E}">
      <dsp:nvSpPr>
        <dsp:cNvPr id="0" name=""/>
        <dsp:cNvSpPr/>
      </dsp:nvSpPr>
      <dsp:spPr>
        <a:xfrm>
          <a:off x="1557717" y="1967933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Cerimônia Estadual</a:t>
          </a:r>
          <a:endParaRPr lang="pt-BR" sz="1000" kern="1200" dirty="0"/>
        </a:p>
      </dsp:txBody>
      <dsp:txXfrm>
        <a:off x="1575000" y="1985216"/>
        <a:ext cx="948927" cy="555530"/>
      </dsp:txXfrm>
    </dsp:sp>
    <dsp:sp modelId="{CE56FDC4-31A6-43E3-978F-79B5B1C0F6CC}">
      <dsp:nvSpPr>
        <dsp:cNvPr id="0" name=""/>
        <dsp:cNvSpPr/>
      </dsp:nvSpPr>
      <dsp:spPr>
        <a:xfrm>
          <a:off x="2627757" y="2141028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2627757" y="2189809"/>
        <a:ext cx="145950" cy="146344"/>
      </dsp:txXfrm>
    </dsp:sp>
    <dsp:sp modelId="{0BBECB3D-F19A-4857-9B44-BB995C8ADFDC}">
      <dsp:nvSpPr>
        <dsp:cNvPr id="0" name=""/>
        <dsp:cNvSpPr/>
      </dsp:nvSpPr>
      <dsp:spPr>
        <a:xfrm>
          <a:off x="2934607" y="1967933"/>
          <a:ext cx="983493" cy="5900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Envio das Devolutivas</a:t>
          </a:r>
          <a:endParaRPr lang="pt-BR" sz="1000" kern="1200" dirty="0"/>
        </a:p>
      </dsp:txBody>
      <dsp:txXfrm>
        <a:off x="2951890" y="1985216"/>
        <a:ext cx="948927" cy="555530"/>
      </dsp:txXfrm>
    </dsp:sp>
    <dsp:sp modelId="{3FAD77ED-1DBB-4A90-B6C5-3D5B18969482}">
      <dsp:nvSpPr>
        <dsp:cNvPr id="0" name=""/>
        <dsp:cNvSpPr/>
      </dsp:nvSpPr>
      <dsp:spPr>
        <a:xfrm>
          <a:off x="4004648" y="2141028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4004648" y="2189809"/>
        <a:ext cx="145950" cy="146344"/>
      </dsp:txXfrm>
    </dsp:sp>
    <dsp:sp modelId="{D943AE25-044C-4CBE-8A36-B3F2AB2774B8}">
      <dsp:nvSpPr>
        <dsp:cNvPr id="0" name=""/>
        <dsp:cNvSpPr/>
      </dsp:nvSpPr>
      <dsp:spPr>
        <a:xfrm>
          <a:off x="4311498" y="1967933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Envio da Documentação para FNQ</a:t>
          </a:r>
          <a:endParaRPr lang="pt-BR" sz="1000" kern="1200" dirty="0"/>
        </a:p>
      </dsp:txBody>
      <dsp:txXfrm>
        <a:off x="4328781" y="1985216"/>
        <a:ext cx="948927" cy="555530"/>
      </dsp:txXfrm>
    </dsp:sp>
    <dsp:sp modelId="{D2E531E1-754C-408D-AF98-D4E3BCA0B140}">
      <dsp:nvSpPr>
        <dsp:cNvPr id="0" name=""/>
        <dsp:cNvSpPr/>
      </dsp:nvSpPr>
      <dsp:spPr>
        <a:xfrm>
          <a:off x="5381539" y="2141028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5381539" y="2189809"/>
        <a:ext cx="145950" cy="146344"/>
      </dsp:txXfrm>
    </dsp:sp>
    <dsp:sp modelId="{EF373651-25E2-482B-BEEC-55294C294C2A}">
      <dsp:nvSpPr>
        <dsp:cNvPr id="0" name=""/>
        <dsp:cNvSpPr/>
      </dsp:nvSpPr>
      <dsp:spPr>
        <a:xfrm>
          <a:off x="5688389" y="1967933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Indicação de Avaliadores para FNQ</a:t>
          </a:r>
          <a:endParaRPr lang="pt-BR" sz="1000" kern="1200" dirty="0"/>
        </a:p>
      </dsp:txBody>
      <dsp:txXfrm>
        <a:off x="5705672" y="1985216"/>
        <a:ext cx="948927" cy="555530"/>
      </dsp:txXfrm>
    </dsp:sp>
    <dsp:sp modelId="{AAEA43E8-640E-489E-8522-F2D3163A28BD}">
      <dsp:nvSpPr>
        <dsp:cNvPr id="0" name=""/>
        <dsp:cNvSpPr/>
      </dsp:nvSpPr>
      <dsp:spPr>
        <a:xfrm>
          <a:off x="6758430" y="2141028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6758430" y="2189809"/>
        <a:ext cx="145950" cy="146344"/>
      </dsp:txXfrm>
    </dsp:sp>
    <dsp:sp modelId="{F34417DE-0A1D-4477-83F5-55EC7846D516}">
      <dsp:nvSpPr>
        <dsp:cNvPr id="0" name=""/>
        <dsp:cNvSpPr/>
      </dsp:nvSpPr>
      <dsp:spPr>
        <a:xfrm>
          <a:off x="7065280" y="1967933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Seleção Classificadas Nacionais</a:t>
          </a:r>
          <a:endParaRPr lang="pt-BR" sz="1000" kern="1200" dirty="0"/>
        </a:p>
      </dsp:txBody>
      <dsp:txXfrm>
        <a:off x="7082563" y="1985216"/>
        <a:ext cx="948927" cy="555530"/>
      </dsp:txXfrm>
    </dsp:sp>
    <dsp:sp modelId="{BC3BB85F-D9F2-4345-807F-73121236FE29}">
      <dsp:nvSpPr>
        <dsp:cNvPr id="0" name=""/>
        <dsp:cNvSpPr/>
      </dsp:nvSpPr>
      <dsp:spPr>
        <a:xfrm rot="5400000">
          <a:off x="7452776" y="2626874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-5400000">
        <a:off x="7483854" y="2644577"/>
        <a:ext cx="146344" cy="145950"/>
      </dsp:txXfrm>
    </dsp:sp>
    <dsp:sp modelId="{D5671FDC-ECDC-4284-8856-90328F49E6CB}">
      <dsp:nvSpPr>
        <dsp:cNvPr id="0" name=""/>
        <dsp:cNvSpPr/>
      </dsp:nvSpPr>
      <dsp:spPr>
        <a:xfrm>
          <a:off x="7065280" y="2951426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Conferência da Documentação</a:t>
          </a:r>
          <a:endParaRPr lang="pt-BR" sz="1000" kern="1200" dirty="0"/>
        </a:p>
      </dsp:txBody>
      <dsp:txXfrm>
        <a:off x="7082563" y="2968709"/>
        <a:ext cx="948927" cy="555530"/>
      </dsp:txXfrm>
    </dsp:sp>
    <dsp:sp modelId="{446DC8EF-E6F2-42A2-88CC-6B1D9A2F80F7}">
      <dsp:nvSpPr>
        <dsp:cNvPr id="0" name=""/>
        <dsp:cNvSpPr/>
      </dsp:nvSpPr>
      <dsp:spPr>
        <a:xfrm rot="10800000">
          <a:off x="6770232" y="3124521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6832782" y="3173302"/>
        <a:ext cx="145950" cy="146344"/>
      </dsp:txXfrm>
    </dsp:sp>
    <dsp:sp modelId="{52D4C7FB-A837-4C94-8D37-D1DFA8FCB5D2}">
      <dsp:nvSpPr>
        <dsp:cNvPr id="0" name=""/>
        <dsp:cNvSpPr/>
      </dsp:nvSpPr>
      <dsp:spPr>
        <a:xfrm>
          <a:off x="5688389" y="2951426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Avaliação Nacional</a:t>
          </a:r>
          <a:endParaRPr lang="pt-BR" sz="1000" kern="1200" dirty="0"/>
        </a:p>
      </dsp:txBody>
      <dsp:txXfrm>
        <a:off x="5705672" y="2968709"/>
        <a:ext cx="948927" cy="555530"/>
      </dsp:txXfrm>
    </dsp:sp>
    <dsp:sp modelId="{D9A617E7-BAC4-4B1E-B461-2D4CBAA5AF06}">
      <dsp:nvSpPr>
        <dsp:cNvPr id="0" name=""/>
        <dsp:cNvSpPr/>
      </dsp:nvSpPr>
      <dsp:spPr>
        <a:xfrm rot="10800000">
          <a:off x="5393341" y="3124521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5455891" y="3173302"/>
        <a:ext cx="145950" cy="146344"/>
      </dsp:txXfrm>
    </dsp:sp>
    <dsp:sp modelId="{70D73021-21DE-48D2-A6DF-0EC059F4BF23}">
      <dsp:nvSpPr>
        <dsp:cNvPr id="0" name=""/>
        <dsp:cNvSpPr/>
      </dsp:nvSpPr>
      <dsp:spPr>
        <a:xfrm>
          <a:off x="4311498" y="2951426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Seleção Finalistas</a:t>
          </a:r>
          <a:endParaRPr lang="pt-BR" sz="1000" kern="1200" dirty="0"/>
        </a:p>
      </dsp:txBody>
      <dsp:txXfrm>
        <a:off x="4328781" y="2968709"/>
        <a:ext cx="948927" cy="555530"/>
      </dsp:txXfrm>
    </dsp:sp>
    <dsp:sp modelId="{BEB4AE8B-AECB-43E1-AF4F-75E830478E5B}">
      <dsp:nvSpPr>
        <dsp:cNvPr id="0" name=""/>
        <dsp:cNvSpPr/>
      </dsp:nvSpPr>
      <dsp:spPr>
        <a:xfrm rot="10800000">
          <a:off x="4016450" y="3124521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4079000" y="3173302"/>
        <a:ext cx="145950" cy="146344"/>
      </dsp:txXfrm>
    </dsp:sp>
    <dsp:sp modelId="{B5DCA5B7-E432-4884-8760-E73529C38016}">
      <dsp:nvSpPr>
        <dsp:cNvPr id="0" name=""/>
        <dsp:cNvSpPr/>
      </dsp:nvSpPr>
      <dsp:spPr>
        <a:xfrm>
          <a:off x="2934607" y="2951426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Comissão Julgadora Nacional</a:t>
          </a:r>
          <a:endParaRPr lang="pt-BR" sz="1000" kern="1200" dirty="0"/>
        </a:p>
      </dsp:txBody>
      <dsp:txXfrm>
        <a:off x="2951890" y="2968709"/>
        <a:ext cx="948927" cy="555530"/>
      </dsp:txXfrm>
    </dsp:sp>
    <dsp:sp modelId="{2B1C1077-34A6-4F3A-ACCC-2B556D73D8E5}">
      <dsp:nvSpPr>
        <dsp:cNvPr id="0" name=""/>
        <dsp:cNvSpPr/>
      </dsp:nvSpPr>
      <dsp:spPr>
        <a:xfrm rot="10800000">
          <a:off x="2639559" y="3124521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2702109" y="3173302"/>
        <a:ext cx="145950" cy="146344"/>
      </dsp:txXfrm>
    </dsp:sp>
    <dsp:sp modelId="{73DE209D-8C91-450E-8B0A-7D841C2EFA30}">
      <dsp:nvSpPr>
        <dsp:cNvPr id="0" name=""/>
        <dsp:cNvSpPr/>
      </dsp:nvSpPr>
      <dsp:spPr>
        <a:xfrm>
          <a:off x="1557717" y="2951426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Cerimônia Nacional </a:t>
          </a:r>
          <a:endParaRPr lang="pt-BR" sz="1000" kern="1200" dirty="0"/>
        </a:p>
      </dsp:txBody>
      <dsp:txXfrm>
        <a:off x="1575000" y="2968709"/>
        <a:ext cx="948927" cy="555530"/>
      </dsp:txXfrm>
    </dsp:sp>
    <dsp:sp modelId="{5EE03206-8FC5-4508-867B-CC52BEC79F9C}">
      <dsp:nvSpPr>
        <dsp:cNvPr id="0" name=""/>
        <dsp:cNvSpPr/>
      </dsp:nvSpPr>
      <dsp:spPr>
        <a:xfrm rot="10800000">
          <a:off x="1262668" y="3124521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10800000">
        <a:off x="1325218" y="3173302"/>
        <a:ext cx="145950" cy="146344"/>
      </dsp:txXfrm>
    </dsp:sp>
    <dsp:sp modelId="{4FF9CEEF-C9BE-4742-BAB1-E084128BBC2E}">
      <dsp:nvSpPr>
        <dsp:cNvPr id="0" name=""/>
        <dsp:cNvSpPr/>
      </dsp:nvSpPr>
      <dsp:spPr>
        <a:xfrm>
          <a:off x="180826" y="2951426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Aprendizado</a:t>
          </a:r>
          <a:br>
            <a:rPr lang="pt-BR" sz="1000" kern="1200" dirty="0" smtClean="0"/>
          </a:br>
          <a:endParaRPr lang="pt-BR" sz="1000" kern="1200" dirty="0"/>
        </a:p>
      </dsp:txBody>
      <dsp:txXfrm>
        <a:off x="198109" y="2968709"/>
        <a:ext cx="948927" cy="555530"/>
      </dsp:txXfrm>
    </dsp:sp>
    <dsp:sp modelId="{1EE9F09F-7025-4417-9311-AFD700E2BB99}">
      <dsp:nvSpPr>
        <dsp:cNvPr id="0" name=""/>
        <dsp:cNvSpPr/>
      </dsp:nvSpPr>
      <dsp:spPr>
        <a:xfrm rot="5400000">
          <a:off x="568322" y="3610367"/>
          <a:ext cx="208500" cy="2439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 rot="-5400000">
        <a:off x="599400" y="3628070"/>
        <a:ext cx="146344" cy="145950"/>
      </dsp:txXfrm>
    </dsp:sp>
    <dsp:sp modelId="{C48EEF4A-3C98-4D80-846E-72BBD9571C5D}">
      <dsp:nvSpPr>
        <dsp:cNvPr id="0" name=""/>
        <dsp:cNvSpPr/>
      </dsp:nvSpPr>
      <dsp:spPr>
        <a:xfrm>
          <a:off x="180826" y="3934920"/>
          <a:ext cx="983493" cy="59009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Viagem Internacional</a:t>
          </a:r>
          <a:endParaRPr lang="pt-BR" sz="1000" kern="1200" dirty="0"/>
        </a:p>
      </dsp:txBody>
      <dsp:txXfrm>
        <a:off x="198109" y="3952203"/>
        <a:ext cx="948927" cy="555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235D78-7444-4685-850E-17BC72B87F3D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4F688-ECE3-471D-9A41-57DF3C57336C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9696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4F688-ECE3-471D-9A41-57DF3C57336C}" type="slidenum">
              <a:rPr lang="pt-BR" smtClean="0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71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6C6842-EE94-4006-BB23-285F95B4901A}" type="datetime1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21612D-360C-4471-8C1B-6AF3BEE7549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008063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8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-24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105028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D4E93-0C33-4DA2-981A-6D2F7771BCD3}" type="datetime1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E89DDA-413A-4565-B1A8-7E867019B700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dirty="0" smtClean="0"/>
              <a:t>Clique para editar os estilos do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4F52A1-0CB1-4B6A-8306-832DC54907C2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A7AD70-E0CE-4866-9C9F-78673398681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 cstate="print"/>
          <a:srcRect l="29689" t="28843" r="40671" b="20901"/>
          <a:stretch>
            <a:fillRect/>
          </a:stretch>
        </p:blipFill>
        <p:spPr bwMode="auto">
          <a:xfrm>
            <a:off x="6765708" y="0"/>
            <a:ext cx="2378292" cy="2520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8E8E-D04B-43E4-9D32-14EAC313D07A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7E46B-C06F-4A48-A81D-2C8774296C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3"/>
          </p:nvPr>
        </p:nvSpPr>
        <p:spPr>
          <a:xfrm>
            <a:off x="468313" y="5157788"/>
            <a:ext cx="914400" cy="914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FB1AB9-BB4C-4094-A9EB-EC05EF814433}" type="datetimeFigureOut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6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6534C2-79D2-47C1-B007-1EACD6731E5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86154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magemPSMN.bmp"/>
          <p:cNvPicPr>
            <a:picLocks noChangeAspect="1"/>
          </p:cNvPicPr>
          <p:nvPr userDrawn="1"/>
        </p:nvPicPr>
        <p:blipFill>
          <a:blip r:embed="rId2" cstate="print">
            <a:lum bright="-7000"/>
          </a:blip>
          <a:stretch>
            <a:fillRect/>
          </a:stretch>
        </p:blipFill>
        <p:spPr>
          <a:xfrm>
            <a:off x="0" y="0"/>
            <a:ext cx="6279917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E146C8-EF32-44FB-9EB5-B3D483FB96FD}" type="datetime1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49F0D9-F477-4F5A-910F-4A4747AB552F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6CD18A-3D5E-47C3-8410-E0198E97C889}" type="datetime1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3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33AA07-9199-43A2-82F7-D8DFE32E6EF4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DB6C8A-C3BC-4C6B-B2DD-62113B98C134}" type="datetime1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DC6DFA-84D6-4BE8-95EE-4D34B35D972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90B931-CEA2-4F7E-9CF7-31CD49EB0922}" type="datetime1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417AD6-2DCA-40F4-A584-98A8134022D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3CBF0E-FC13-4A34-822C-7A82D285ED66}" type="datetime1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1B4212-5A23-47BA-824C-715DF6D7CF5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9175E46D-13D9-4B27-8CB4-93A233BFA49E}" type="datetime1">
              <a:rPr lang="pt-BR"/>
              <a:pPr>
                <a:defRPr/>
              </a:pPr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E2448B7-3AE2-4615-BC03-B6897E8EC0C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  <p:sp>
        <p:nvSpPr>
          <p:cNvPr id="7" name="Retâ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pic>
        <p:nvPicPr>
          <p:cNvPr id="8" name="Imagem 7" descr="Figura de mulher.jpg"/>
          <p:cNvPicPr>
            <a:picLocks noChangeAspect="1"/>
          </p:cNvPicPr>
          <p:nvPr userDrawn="1"/>
        </p:nvPicPr>
        <p:blipFill>
          <a:blip r:embed="rId30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913" y="1357298"/>
            <a:ext cx="2623096" cy="5357823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70" r:id="rId8"/>
    <p:sldLayoutId id="2147483671" r:id="rId9"/>
    <p:sldLayoutId id="2147483672" r:id="rId10"/>
    <p:sldLayoutId id="2147483673" r:id="rId11"/>
    <p:sldLayoutId id="2147483689" r:id="rId12"/>
    <p:sldLayoutId id="2147483716" r:id="rId13"/>
    <p:sldLayoutId id="2147483727" r:id="rId14"/>
    <p:sldLayoutId id="2147483762" r:id="rId15"/>
    <p:sldLayoutId id="2147483765" r:id="rId16"/>
    <p:sldLayoutId id="2147483767" r:id="rId17"/>
    <p:sldLayoutId id="2147483768" r:id="rId18"/>
    <p:sldLayoutId id="2147483772" r:id="rId19"/>
    <p:sldLayoutId id="2147483773" r:id="rId20"/>
    <p:sldLayoutId id="2147483775" r:id="rId21"/>
    <p:sldLayoutId id="2147483778" r:id="rId22"/>
    <p:sldLayoutId id="2147483781" r:id="rId23"/>
    <p:sldLayoutId id="2147483793" r:id="rId24"/>
    <p:sldLayoutId id="2147483794" r:id="rId25"/>
    <p:sldLayoutId id="2147483795" r:id="rId26"/>
    <p:sldLayoutId id="2147483797" r:id="rId27"/>
    <p:sldLayoutId id="2147483798" r:id="rId28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38C9E9-B60D-4EA1-B272-A805A449D325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389F6-E5B4-4047-B6F1-4A5969C50B7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69133-497E-44EF-BDD0-DB4457465299}" type="datetimeFigureOut">
              <a:rPr lang="pt-BR" smtClean="0"/>
              <a:pPr/>
              <a:t>15/01/2014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93CFC-71D9-454F-AB64-8166B941F047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Capacita&#231;&#227;o%20Banca%20Avaliadora.ppt" TargetMode="Externa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5" Type="http://schemas.openxmlformats.org/officeDocument/2006/relationships/hyperlink" Target="http://www.mulherdenegocios.sebrae.com.br/" TargetMode="External"/><Relationship Id="rId4" Type="http://schemas.openxmlformats.org/officeDocument/2006/relationships/hyperlink" Target="Capacita&#231;&#227;o%20Banca%20Avaliadora.ppt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8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3568" y="1124744"/>
            <a:ext cx="7772400" cy="1830065"/>
          </a:xfrm>
        </p:spPr>
        <p:txBody>
          <a:bodyPr/>
          <a:lstStyle/>
          <a:p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Capacitação de Gestores(as) Prêmio SEBRAE </a:t>
            </a:r>
            <a:b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</a:b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Mulher de Negócios</a:t>
            </a:r>
            <a:b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</a:b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ciclo </a:t>
            </a: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2014</a:t>
            </a:r>
            <a:r>
              <a:rPr lang="pt-BR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pt-BR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/>
            </a:r>
            <a:b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</a:br>
            <a:r>
              <a:rPr lang="pt-BR" sz="1600" dirty="0" smtClean="0">
                <a:solidFill>
                  <a:schemeClr val="accent4">
                    <a:lumMod val="75000"/>
                  </a:schemeClr>
                </a:solidFill>
              </a:rPr>
              <a:t>Brasília, </a:t>
            </a:r>
            <a:r>
              <a:rPr lang="pt-BR" sz="1600" dirty="0" smtClean="0">
                <a:solidFill>
                  <a:schemeClr val="accent4">
                    <a:lumMod val="75000"/>
                  </a:schemeClr>
                </a:solidFill>
              </a:rPr>
              <a:t>26 </a:t>
            </a:r>
            <a:r>
              <a:rPr lang="pt-BR" sz="1600" dirty="0" smtClean="0">
                <a:solidFill>
                  <a:schemeClr val="accent4">
                    <a:lumMod val="75000"/>
                  </a:schemeClr>
                </a:solidFill>
              </a:rPr>
              <a:t>e </a:t>
            </a:r>
            <a:r>
              <a:rPr lang="pt-BR" sz="1600" dirty="0" smtClean="0">
                <a:solidFill>
                  <a:schemeClr val="accent4">
                    <a:lumMod val="75000"/>
                  </a:schemeClr>
                </a:solidFill>
              </a:rPr>
              <a:t>27 </a:t>
            </a:r>
            <a:r>
              <a:rPr lang="pt-BR" sz="1600" dirty="0" smtClean="0">
                <a:solidFill>
                  <a:schemeClr val="accent4">
                    <a:lumMod val="75000"/>
                  </a:schemeClr>
                </a:solidFill>
              </a:rPr>
              <a:t>de </a:t>
            </a:r>
            <a:r>
              <a:rPr lang="pt-BR" sz="1600" dirty="0" smtClean="0">
                <a:solidFill>
                  <a:schemeClr val="accent4">
                    <a:lumMod val="75000"/>
                  </a:schemeClr>
                </a:solidFill>
              </a:rPr>
              <a:t>fevereiro </a:t>
            </a:r>
            <a:r>
              <a:rPr lang="pt-BR" sz="1600" dirty="0" smtClean="0">
                <a:solidFill>
                  <a:schemeClr val="accent4">
                    <a:lumMod val="75000"/>
                  </a:schemeClr>
                </a:solidFill>
              </a:rPr>
              <a:t>de </a:t>
            </a:r>
            <a:r>
              <a:rPr lang="pt-BR" sz="1600" dirty="0" smtClean="0">
                <a:solidFill>
                  <a:schemeClr val="accent4">
                    <a:lumMod val="75000"/>
                  </a:schemeClr>
                </a:solidFill>
              </a:rPr>
              <a:t>2014.</a:t>
            </a:r>
            <a:r>
              <a:rPr lang="pt-BR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pt-BR" dirty="0" smtClean="0">
                <a:solidFill>
                  <a:schemeClr val="accent1">
                    <a:lumMod val="75000"/>
                  </a:schemeClr>
                </a:solidFill>
              </a:rPr>
            </a:b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39552" y="4869160"/>
            <a:ext cx="8136904" cy="1752600"/>
          </a:xfrm>
        </p:spPr>
        <p:txBody>
          <a:bodyPr/>
          <a:lstStyle/>
          <a:p>
            <a:r>
              <a:rPr lang="pt-BR" smtClean="0">
                <a:solidFill>
                  <a:schemeClr val="accent4">
                    <a:lumMod val="75000"/>
                  </a:schemeClr>
                </a:solidFill>
              </a:rPr>
              <a:t>Realizadores e Parceiros:</a:t>
            </a:r>
          </a:p>
          <a:p>
            <a:endParaRPr lang="pt-BR" dirty="0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00166" y="5500702"/>
            <a:ext cx="7442306" cy="1092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Espaço Reservado para Conteúdo 1"/>
          <p:cNvSpPr>
            <a:spLocks noGrp="1"/>
          </p:cNvSpPr>
          <p:nvPr>
            <p:ph idx="1"/>
          </p:nvPr>
        </p:nvSpPr>
        <p:spPr>
          <a:xfrm>
            <a:off x="323529" y="1772816"/>
            <a:ext cx="7488832" cy="4397375"/>
          </a:xfrm>
        </p:spPr>
        <p:txBody>
          <a:bodyPr/>
          <a:lstStyle/>
          <a:p>
            <a:pPr eaLnBrk="1" hangingPunct="1">
              <a:spcBef>
                <a:spcPts val="600"/>
              </a:spcBef>
              <a:buFont typeface="Arial" pitchFamily="34" charset="0"/>
              <a:buBlip>
                <a:blip r:embed="rId2"/>
              </a:buBlip>
              <a:defRPr/>
            </a:pP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Convidar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candidatos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para a Capacitação dos Avaliadores e Verificadores –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Encorajar o trabalho voluntário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;</a:t>
            </a:r>
          </a:p>
          <a:p>
            <a:pPr eaLnBrk="1" hangingPunct="1">
              <a:spcBef>
                <a:spcPts val="600"/>
              </a:spcBef>
              <a:buFont typeface="Arial" pitchFamily="34" charset="0"/>
              <a:buBlip>
                <a:blip r:embed="rId2"/>
              </a:buBlip>
              <a:defRPr/>
            </a:pP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Preencher o cadastro para avaliadores/verificadores, que se encontra no anexo 5.12, do Manual;</a:t>
            </a:r>
          </a:p>
          <a:p>
            <a:pPr eaLnBrk="1" hangingPunct="1">
              <a:spcBef>
                <a:spcPts val="600"/>
              </a:spcBef>
              <a:buFont typeface="Arial" pitchFamily="34" charset="0"/>
              <a:buBlip>
                <a:blip r:embed="rId2"/>
              </a:buBlip>
              <a:defRPr/>
            </a:pP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Viabilizar a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Capacitação dos Avaliadores e Verificadores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;</a:t>
            </a:r>
          </a:p>
          <a:p>
            <a:pPr eaLnBrk="1" hangingPunct="1">
              <a:spcBef>
                <a:spcPts val="600"/>
              </a:spcBef>
              <a:buFont typeface="Arial" pitchFamily="34" charset="0"/>
              <a:buBlip>
                <a:blip r:embed="rId2"/>
              </a:buBlip>
              <a:defRPr/>
            </a:pP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Colher as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assinaturas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 dos candidatos a avaliador /verificador no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Termo de Voluntariado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, ao final das capacitações (anexo 5.13);</a:t>
            </a:r>
          </a:p>
          <a:p>
            <a:pPr marL="365125" indent="-365125" algn="just" fontAlgn="auto">
              <a:spcBef>
                <a:spcPts val="600"/>
              </a:spcBef>
              <a:spcAft>
                <a:spcPts val="0"/>
              </a:spcAft>
              <a:buFontTx/>
              <a:buBlip>
                <a:blip r:embed="rId3"/>
              </a:buBlip>
              <a:defRPr/>
            </a:pP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Cada relato será analisado por </a:t>
            </a:r>
            <a:r>
              <a:rPr lang="pt-BR" sz="2000" b="1" dirty="0" smtClean="0">
                <a:solidFill>
                  <a:srgbClr val="FF0000"/>
                </a:solidFill>
              </a:rPr>
              <a:t>3 avaliadores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;</a:t>
            </a:r>
          </a:p>
          <a:p>
            <a:pPr marL="365125" indent="-365125" algn="just" fontAlgn="auto">
              <a:spcBef>
                <a:spcPts val="600"/>
              </a:spcBef>
              <a:spcAft>
                <a:spcPts val="0"/>
              </a:spcAft>
              <a:buFontTx/>
              <a:buBlip>
                <a:blip r:embed="rId3"/>
              </a:buBlip>
              <a:defRPr/>
            </a:pP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Serão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designados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 por meio do sistema;</a:t>
            </a:r>
          </a:p>
          <a:p>
            <a:pPr marL="365125" indent="-365125" algn="just" fontAlgn="auto">
              <a:spcBef>
                <a:spcPts val="600"/>
              </a:spcBef>
              <a:spcAft>
                <a:spcPts val="0"/>
              </a:spcAft>
              <a:buFontTx/>
              <a:buBlip>
                <a:blip r:embed="rId3"/>
              </a:buBlip>
              <a:defRPr/>
            </a:pP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O Gestor deverá criar um </a:t>
            </a:r>
            <a:r>
              <a:rPr lang="pt-BR" sz="2000" b="1" i="1" dirty="0" err="1" smtClean="0">
                <a:solidFill>
                  <a:schemeClr val="accent4">
                    <a:lumMod val="75000"/>
                  </a:schemeClr>
                </a:solidFill>
              </a:rPr>
              <a:t>login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 e senha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para cada avaliador e verificador considerado apto na Capacitação pelo instrutor.</a:t>
            </a:r>
          </a:p>
        </p:txBody>
      </p:sp>
      <p:sp>
        <p:nvSpPr>
          <p:cNvPr id="6" name="Retângulo de cantos arredondados 5"/>
          <p:cNvSpPr/>
          <p:nvPr/>
        </p:nvSpPr>
        <p:spPr>
          <a:xfrm>
            <a:off x="357188" y="39687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Capacitação dos Avaliadores e Verificadores </a:t>
            </a:r>
            <a:endParaRPr lang="pt-BR" sz="35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1"/>
          <p:cNvSpPr>
            <a:spLocks noGrp="1"/>
          </p:cNvSpPr>
          <p:nvPr>
            <p:ph idx="1"/>
          </p:nvPr>
        </p:nvSpPr>
        <p:spPr>
          <a:xfrm>
            <a:off x="817563" y="4143375"/>
            <a:ext cx="6562749" cy="2686050"/>
          </a:xfrm>
        </p:spPr>
        <p:txBody>
          <a:bodyPr/>
          <a:lstStyle/>
          <a:p>
            <a:pPr marL="269875" indent="-269875" algn="just" eaLnBrk="1" fontAlgn="auto" hangingPunct="1">
              <a:spcAft>
                <a:spcPts val="0"/>
              </a:spcAft>
              <a:buFont typeface="Arial" pitchFamily="34" charset="0"/>
              <a:buBlip>
                <a:blip r:embed="rId2"/>
              </a:buBlip>
              <a:defRPr/>
            </a:pP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Classificar as candidatas que obtiverem desempenho igual ou superior a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75% do desempenho da candidata com maior pontuação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na categoria correspondente;</a:t>
            </a:r>
          </a:p>
          <a:p>
            <a:pPr marL="269875" indent="-269875" algn="just" eaLnBrk="1" fontAlgn="auto" hangingPunct="1">
              <a:spcAft>
                <a:spcPts val="0"/>
              </a:spcAft>
              <a:buFont typeface="Arial" pitchFamily="34" charset="0"/>
              <a:buBlip>
                <a:blip r:embed="rId2"/>
              </a:buBlip>
              <a:defRPr/>
            </a:pPr>
            <a:r>
              <a:rPr lang="pt-BR" sz="2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Verificar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documentação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;</a:t>
            </a:r>
          </a:p>
          <a:p>
            <a:pPr marL="269875" indent="-269875" algn="just" eaLnBrk="1" fontAlgn="auto" hangingPunct="1">
              <a:spcAft>
                <a:spcPts val="0"/>
              </a:spcAft>
              <a:buFont typeface="Arial" pitchFamily="34" charset="0"/>
              <a:buBlip>
                <a:blip r:embed="rId2"/>
              </a:buBlip>
              <a:defRPr/>
            </a:pP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Visitar pelo menos 10 empresas, se existente, 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para facilitar o processo de avaliação e decisão da Comissão Julgadora.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Blip>
                <a:blip r:embed="rId2"/>
              </a:buBlip>
              <a:defRPr/>
            </a:pPr>
            <a:endParaRPr lang="pt-BR" sz="2200" dirty="0" smtClean="0"/>
          </a:p>
        </p:txBody>
      </p:sp>
      <p:sp>
        <p:nvSpPr>
          <p:cNvPr id="6" name="Retângulo de cantos arredondados 5"/>
          <p:cNvSpPr/>
          <p:nvPr/>
        </p:nvSpPr>
        <p:spPr>
          <a:xfrm>
            <a:off x="323850" y="33972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Seleção das Empresas Classificadas</a:t>
            </a:r>
            <a:endParaRPr lang="pt-BR" sz="3500" dirty="0">
              <a:solidFill>
                <a:schemeClr val="bg1"/>
              </a:solidFill>
            </a:endParaRPr>
          </a:p>
        </p:txBody>
      </p:sp>
      <p:sp>
        <p:nvSpPr>
          <p:cNvPr id="27" name="Fluxograma: Processo alternativo 26"/>
          <p:cNvSpPr/>
          <p:nvPr/>
        </p:nvSpPr>
        <p:spPr>
          <a:xfrm>
            <a:off x="142875" y="1571625"/>
            <a:ext cx="1571625" cy="1428750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400" b="1" dirty="0"/>
              <a:t>Apresentação das candidatas no ranking </a:t>
            </a:r>
            <a:r>
              <a:rPr lang="pt-BR" sz="1400" b="1" dirty="0" smtClean="0"/>
              <a:t>de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400" b="1" dirty="0" smtClean="0"/>
              <a:t> </a:t>
            </a:r>
            <a:r>
              <a:rPr lang="pt-BR" sz="1400" b="1" u="sng" dirty="0" err="1" smtClean="0">
                <a:solidFill>
                  <a:srgbClr val="FF0000"/>
                </a:solidFill>
              </a:rPr>
              <a:t>autoavaliação</a:t>
            </a:r>
            <a:r>
              <a:rPr lang="pt-BR" sz="1400" b="1" u="sng" dirty="0" smtClean="0">
                <a:solidFill>
                  <a:srgbClr val="FF0000"/>
                </a:solidFill>
              </a:rPr>
              <a:t> de candidatas</a:t>
            </a:r>
            <a:endParaRPr lang="pt-BR" sz="1400" b="1" u="sng" dirty="0">
              <a:solidFill>
                <a:srgbClr val="FF0000"/>
              </a:solidFill>
            </a:endParaRPr>
          </a:p>
        </p:txBody>
      </p:sp>
      <p:sp>
        <p:nvSpPr>
          <p:cNvPr id="28" name="Fluxograma: Processo alternativo 27"/>
          <p:cNvSpPr/>
          <p:nvPr/>
        </p:nvSpPr>
        <p:spPr>
          <a:xfrm>
            <a:off x="2071688" y="1571625"/>
            <a:ext cx="1643062" cy="1428750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Escolha das </a:t>
            </a:r>
            <a:r>
              <a:rPr lang="pt-BR" sz="1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empreendedoras no ranking </a:t>
            </a:r>
            <a:r>
              <a:rPr lang="pt-BR" sz="1400" b="1" u="sng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após avaliação dos avaliadores</a:t>
            </a:r>
            <a:endParaRPr lang="pt-BR" sz="1400" b="1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9" name="Fluxograma: Decisão 28"/>
          <p:cNvSpPr/>
          <p:nvPr/>
        </p:nvSpPr>
        <p:spPr>
          <a:xfrm>
            <a:off x="4071938" y="1398588"/>
            <a:ext cx="2857500" cy="1785937"/>
          </a:xfrm>
          <a:prstGeom prst="flowChartDecision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400" b="1" dirty="0"/>
              <a:t>Verificação da documentação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400" b="1" dirty="0"/>
              <a:t>OK?</a:t>
            </a:r>
          </a:p>
        </p:txBody>
      </p:sp>
      <p:sp>
        <p:nvSpPr>
          <p:cNvPr id="30" name="Fluxograma: Processo alternativo 29"/>
          <p:cNvSpPr/>
          <p:nvPr/>
        </p:nvSpPr>
        <p:spPr>
          <a:xfrm>
            <a:off x="7215188" y="1571625"/>
            <a:ext cx="1785937" cy="1428750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Escolha das empreendedoras classificadas para a visita</a:t>
            </a:r>
          </a:p>
        </p:txBody>
      </p:sp>
      <p:cxnSp>
        <p:nvCxnSpPr>
          <p:cNvPr id="31" name="Conector de seta reta 30"/>
          <p:cNvCxnSpPr>
            <a:stCxn id="27" idx="3"/>
            <a:endCxn id="28" idx="1"/>
          </p:cNvCxnSpPr>
          <p:nvPr/>
        </p:nvCxnSpPr>
        <p:spPr>
          <a:xfrm>
            <a:off x="1714500" y="2286000"/>
            <a:ext cx="357188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/>
          <p:cNvCxnSpPr>
            <a:stCxn id="28" idx="3"/>
            <a:endCxn id="29" idx="1"/>
          </p:cNvCxnSpPr>
          <p:nvPr/>
        </p:nvCxnSpPr>
        <p:spPr>
          <a:xfrm>
            <a:off x="3714750" y="2286000"/>
            <a:ext cx="357188" cy="635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/>
          <p:cNvCxnSpPr>
            <a:stCxn id="29" idx="3"/>
            <a:endCxn id="30" idx="1"/>
          </p:cNvCxnSpPr>
          <p:nvPr/>
        </p:nvCxnSpPr>
        <p:spPr>
          <a:xfrm flipV="1">
            <a:off x="6929438" y="2286000"/>
            <a:ext cx="285750" cy="635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Forma 33"/>
          <p:cNvCxnSpPr>
            <a:stCxn id="29" idx="2"/>
          </p:cNvCxnSpPr>
          <p:nvPr/>
        </p:nvCxnSpPr>
        <p:spPr>
          <a:xfrm rot="5400000">
            <a:off x="3949700" y="2163763"/>
            <a:ext cx="530225" cy="2571750"/>
          </a:xfrm>
          <a:prstGeom prst="bentConnector2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de seta reta 34"/>
          <p:cNvCxnSpPr>
            <a:endCxn id="28" idx="2"/>
          </p:cNvCxnSpPr>
          <p:nvPr/>
        </p:nvCxnSpPr>
        <p:spPr>
          <a:xfrm rot="16200000" flipV="1">
            <a:off x="2551906" y="3340894"/>
            <a:ext cx="715963" cy="34925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381" name="CaixaDeTexto 43"/>
          <p:cNvSpPr txBox="1">
            <a:spLocks noChangeArrowheads="1"/>
          </p:cNvSpPr>
          <p:nvPr/>
        </p:nvSpPr>
        <p:spPr bwMode="auto">
          <a:xfrm>
            <a:off x="6756400" y="1898650"/>
            <a:ext cx="52863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>
                <a:latin typeface="Calibri" pitchFamily="34" charset="0"/>
              </a:rPr>
              <a:t>Sim</a:t>
            </a:r>
          </a:p>
        </p:txBody>
      </p:sp>
      <p:sp>
        <p:nvSpPr>
          <p:cNvPr id="58382" name="CaixaDeTexto 44"/>
          <p:cNvSpPr txBox="1">
            <a:spLocks noChangeArrowheads="1"/>
          </p:cNvSpPr>
          <p:nvPr/>
        </p:nvSpPr>
        <p:spPr bwMode="auto">
          <a:xfrm>
            <a:off x="4857750" y="3143250"/>
            <a:ext cx="56673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>
                <a:latin typeface="Calibri" pitchFamily="34" charset="0"/>
              </a:rPr>
              <a:t>Não</a:t>
            </a:r>
          </a:p>
        </p:txBody>
      </p:sp>
      <p:pic>
        <p:nvPicPr>
          <p:cNvPr id="15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de cantos arredondados 6"/>
          <p:cNvSpPr/>
          <p:nvPr/>
        </p:nvSpPr>
        <p:spPr>
          <a:xfrm>
            <a:off x="357188" y="411163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Autoavaliação Sobre o Negócio</a:t>
            </a:r>
            <a:endParaRPr lang="pt-BR" sz="28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l="24070" t="19313" r="24460" b="8829"/>
          <a:stretch>
            <a:fillRect/>
          </a:stretch>
        </p:blipFill>
        <p:spPr bwMode="auto">
          <a:xfrm>
            <a:off x="467544" y="1340768"/>
            <a:ext cx="6696744" cy="5256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o explicativo em seta para a esquerda 8"/>
          <p:cNvSpPr/>
          <p:nvPr/>
        </p:nvSpPr>
        <p:spPr>
          <a:xfrm>
            <a:off x="6228184" y="1556792"/>
            <a:ext cx="1907704" cy="2160240"/>
          </a:xfrm>
          <a:prstGeom prst="leftArrowCallou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10 Perguntas</a:t>
            </a:r>
            <a:endParaRPr lang="pt-BR" b="1" dirty="0"/>
          </a:p>
        </p:txBody>
      </p:sp>
      <p:sp>
        <p:nvSpPr>
          <p:cNvPr id="6" name="Explosão 2 5"/>
          <p:cNvSpPr/>
          <p:nvPr/>
        </p:nvSpPr>
        <p:spPr>
          <a:xfrm>
            <a:off x="5220072" y="4077072"/>
            <a:ext cx="3168352" cy="2636912"/>
          </a:xfrm>
          <a:prstGeom prst="irregularSeal2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Ranking 20% da pontuação total.</a:t>
            </a:r>
            <a:endParaRPr lang="pt-B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Espaço Reservado para Conteúdo 5"/>
          <p:cNvGraphicFramePr>
            <a:graphicFrameLocks noGrp="1"/>
          </p:cNvGraphicFramePr>
          <p:nvPr>
            <p:ph sz="quarter" idx="13"/>
          </p:nvPr>
        </p:nvGraphicFramePr>
        <p:xfrm>
          <a:off x="395536" y="1700808"/>
          <a:ext cx="7239772" cy="3448768"/>
        </p:xfrm>
        <a:graphic>
          <a:graphicData uri="http://schemas.openxmlformats.org/drawingml/2006/table">
            <a:tbl>
              <a:tblPr/>
              <a:tblGrid>
                <a:gridCol w="3777273"/>
                <a:gridCol w="1041146"/>
                <a:gridCol w="764260"/>
                <a:gridCol w="764260"/>
                <a:gridCol w="892833"/>
              </a:tblGrid>
              <a:tr h="0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Arial"/>
                        </a:rPr>
                        <a:t>ITEM</a:t>
                      </a:r>
                      <a:endParaRPr lang="pt-BR" sz="16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F497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Arial"/>
                        </a:rPr>
                        <a:t>Evidência</a:t>
                      </a:r>
                      <a:endParaRPr lang="pt-BR" sz="16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F497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Arial"/>
                        </a:rPr>
                        <a:t>Onde? Quais linhas?</a:t>
                      </a:r>
                      <a:endParaRPr lang="pt-BR" sz="16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F497A"/>
                    </a:solidFill>
                  </a:tcPr>
                </a:tc>
              </a:tr>
              <a:tr h="583680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 dirty="0" smtClean="0">
                          <a:solidFill>
                            <a:srgbClr val="FFFFFF"/>
                          </a:solidFill>
                          <a:latin typeface="+mn-lt"/>
                          <a:ea typeface="Calibri"/>
                          <a:cs typeface="Arial"/>
                        </a:rPr>
                        <a:t>0</a:t>
                      </a:r>
                      <a:endParaRPr lang="pt-BR" sz="1600" dirty="0" smtClean="0"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 dirty="0" smtClean="0">
                          <a:solidFill>
                            <a:srgbClr val="FFFFFF"/>
                          </a:solidFill>
                          <a:latin typeface="+mn-lt"/>
                          <a:ea typeface="Calibri"/>
                          <a:cs typeface="Arial"/>
                        </a:rPr>
                        <a:t>(nenhuma)</a:t>
                      </a:r>
                      <a:endParaRPr lang="pt-BR" sz="1600" dirty="0" smtClean="0"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pt-BR" sz="16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F497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Arial"/>
                        </a:rPr>
                        <a:t>1</a:t>
                      </a:r>
                      <a:endParaRPr lang="pt-BR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Arial"/>
                        </a:rPr>
                        <a:t>(leve)</a:t>
                      </a:r>
                      <a:endParaRPr lang="pt-BR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F497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Arial"/>
                        </a:rPr>
                        <a:t>2</a:t>
                      </a:r>
                      <a:endParaRPr lang="pt-BR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Arial"/>
                        </a:rPr>
                        <a:t>(forte)</a:t>
                      </a:r>
                      <a:endParaRPr lang="pt-BR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F497A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108062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/>
                          <a:ea typeface="Calibri"/>
                          <a:cs typeface="Arial"/>
                        </a:rPr>
                        <a:t>A. As informações utilizadas na concretização do sonho demonstram consciência da interdependência entre os diversos componentes do negócio?</a:t>
                      </a:r>
                      <a:endParaRPr lang="pt-BR" sz="16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pt-BR" sz="16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pt-BR" sz="16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pt-BR" sz="16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pt-BR" sz="16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12493" marR="1249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9250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/>
                          <a:ea typeface="Calibri"/>
                          <a:cs typeface="Arial"/>
                        </a:rPr>
                        <a:t>B. As informações do mercado e do ambiente que cerca o negócio foram utilizadas na sua criação?</a:t>
                      </a:r>
                      <a:endParaRPr lang="pt-BR" sz="16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pt-BR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pt-BR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pt-BR" sz="16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pt-BR" sz="16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12493" marR="1249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01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/>
                          <a:ea typeface="Calibri"/>
                          <a:cs typeface="Arial"/>
                        </a:rPr>
                        <a:t>PONTUAÇÃO GERAL DO SUB-CRITÉRIO</a:t>
                      </a:r>
                      <a:endParaRPr lang="pt-BR" sz="1600">
                        <a:solidFill>
                          <a:schemeClr val="accent4">
                            <a:lumMod val="75000"/>
                          </a:schemeClr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9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600" b="1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/>
                          <a:ea typeface="Calibri"/>
                          <a:cs typeface="Arial"/>
                        </a:rPr>
                        <a:t>40</a:t>
                      </a:r>
                      <a:endParaRPr lang="pt-BR" sz="16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2493" marR="124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tângulo de cantos arredondados 6"/>
          <p:cNvSpPr/>
          <p:nvPr/>
        </p:nvSpPr>
        <p:spPr>
          <a:xfrm>
            <a:off x="357188" y="411163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Sistema de Avaliação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Espaço Reservado para Conteúdo 2"/>
          <p:cNvSpPr>
            <a:spLocks noGrp="1"/>
          </p:cNvSpPr>
          <p:nvPr>
            <p:ph idx="1"/>
          </p:nvPr>
        </p:nvSpPr>
        <p:spPr>
          <a:xfrm>
            <a:off x="1238250" y="1350963"/>
            <a:ext cx="7654925" cy="4525962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1. CRIAÇÃO DO NEGÓCIO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1.1 PENSAMENTO SISTÊMICO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1.2 CULTURA DE INOVAÇÃO</a:t>
            </a:r>
          </a:p>
          <a:p>
            <a:pPr>
              <a:buFont typeface="Arial" charset="0"/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2. DESENVOLVIMENTO (CONDUÇÃO) DO NEGÓCIO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2.1 LIDERANÇA E CONSTÂNCIA DE PROPÓSITOS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2.2 ORIENTAÇÃO POR PROCESSOS E INFORMAÇÕES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2.3 VALORIZAÇÃO DAS PESSOAS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2.4 CONHECIMENTO SOBRE O CLIENTE E O MERCADO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2.5 RESPONSABILIDADE SOCIAL 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2.6 DESENVOLVIMENTO DE PARCERIAS</a:t>
            </a:r>
          </a:p>
          <a:p>
            <a:pPr>
              <a:buFont typeface="Arial" charset="0"/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3. GERAÇÃO DE VALOR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3.1 VISÃO DE FUTURO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3.2 APRENDIZADO ORGANIZACIONAL 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3.3 GERAÇÃO DE VALOR </a:t>
            </a:r>
          </a:p>
          <a:p>
            <a:pPr>
              <a:buFont typeface="Arial" charset="0"/>
              <a:buNone/>
            </a:pPr>
            <a:endParaRPr lang="pt-BR" sz="2000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387350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Instrumento de Avaliação </a:t>
            </a:r>
            <a:endParaRPr lang="pt-BR" sz="35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o explicativo em forma de nuvem 5"/>
          <p:cNvSpPr/>
          <p:nvPr/>
        </p:nvSpPr>
        <p:spPr>
          <a:xfrm>
            <a:off x="6660232" y="1340768"/>
            <a:ext cx="2304256" cy="2088232"/>
          </a:xfrm>
          <a:prstGeom prst="cloudCallou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MEI e PR também aplicável para a maioria das questões!</a:t>
            </a:r>
            <a:endParaRPr lang="pt-B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7</a:t>
            </a:r>
          </a:p>
        </p:txBody>
      </p:sp>
      <p:sp>
        <p:nvSpPr>
          <p:cNvPr id="67587" name="Espaço Reservado para Conteúdo 2"/>
          <p:cNvSpPr>
            <a:spLocks noGrp="1"/>
          </p:cNvSpPr>
          <p:nvPr>
            <p:ph idx="1"/>
          </p:nvPr>
        </p:nvSpPr>
        <p:spPr>
          <a:xfrm>
            <a:off x="251520" y="1628800"/>
            <a:ext cx="7283152" cy="4525963"/>
          </a:xfrm>
        </p:spPr>
        <p:txBody>
          <a:bodyPr/>
          <a:lstStyle/>
          <a:p>
            <a:pPr algn="just">
              <a:buFont typeface="Arial" charset="0"/>
              <a:buBlip>
                <a:blip r:embed="rId2"/>
              </a:buBlip>
            </a:pPr>
            <a:r>
              <a:rPr lang="pt-BR" sz="2200" dirty="0" smtClean="0">
                <a:solidFill>
                  <a:schemeClr val="accent1">
                    <a:lumMod val="75000"/>
                  </a:schemeClr>
                </a:solidFill>
              </a:rPr>
              <a:t>O campo </a:t>
            </a:r>
            <a:r>
              <a:rPr lang="pt-BR" sz="2200" b="1" dirty="0" err="1" smtClean="0">
                <a:solidFill>
                  <a:schemeClr val="accent1">
                    <a:lumMod val="75000"/>
                  </a:schemeClr>
                </a:solidFill>
              </a:rPr>
              <a:t>E-mail</a:t>
            </a:r>
            <a:r>
              <a:rPr lang="pt-BR" sz="2200" b="1" dirty="0" smtClean="0">
                <a:solidFill>
                  <a:schemeClr val="accent1">
                    <a:lumMod val="75000"/>
                  </a:schemeClr>
                </a:solidFill>
              </a:rPr>
              <a:t> da empresária </a:t>
            </a:r>
            <a:r>
              <a:rPr lang="pt-BR" sz="2200" dirty="0" smtClean="0">
                <a:solidFill>
                  <a:schemeClr val="accent1">
                    <a:lumMod val="75000"/>
                  </a:schemeClr>
                </a:solidFill>
              </a:rPr>
              <a:t>é obrigatório para envio da devolutiva, caso não haja, colocar o e-mail do gestor. A devolutiva será enviada para o e-mail do gestor, assim você poderá mandar por correio a elas;</a:t>
            </a:r>
          </a:p>
          <a:p>
            <a:pPr algn="just">
              <a:buFont typeface="Arial" charset="0"/>
              <a:buNone/>
            </a:pPr>
            <a:endParaRPr lang="pt-BR" sz="22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buFont typeface="Arial" charset="0"/>
              <a:buBlip>
                <a:blip r:embed="rId2"/>
              </a:buBlip>
            </a:pPr>
            <a:r>
              <a:rPr lang="pt-BR" sz="2200" dirty="0" smtClean="0">
                <a:solidFill>
                  <a:schemeClr val="accent1">
                    <a:lumMod val="75000"/>
                  </a:schemeClr>
                </a:solidFill>
              </a:rPr>
              <a:t>Todas as candidatas receberão </a:t>
            </a:r>
            <a:r>
              <a:rPr lang="pt-BR" sz="2200" dirty="0" smtClean="0">
                <a:solidFill>
                  <a:schemeClr val="accent1">
                    <a:lumMod val="75000"/>
                  </a:schemeClr>
                </a:solidFill>
              </a:rPr>
              <a:t>apena a </a:t>
            </a:r>
            <a:r>
              <a:rPr lang="pt-BR" sz="2200" b="1" dirty="0" smtClean="0">
                <a:solidFill>
                  <a:srgbClr val="FF0000"/>
                </a:solidFill>
              </a:rPr>
              <a:t>devolutiva sobre a autoavaliação do </a:t>
            </a:r>
            <a:r>
              <a:rPr lang="pt-BR" sz="2200" b="1" dirty="0" smtClean="0">
                <a:solidFill>
                  <a:srgbClr val="FF0000"/>
                </a:solidFill>
              </a:rPr>
              <a:t>negócio</a:t>
            </a:r>
            <a:r>
              <a:rPr lang="pt-BR" sz="2200" dirty="0" smtClean="0">
                <a:solidFill>
                  <a:schemeClr val="accent1">
                    <a:lumMod val="75000"/>
                  </a:schemeClr>
                </a:solidFill>
              </a:rPr>
              <a:t>. </a:t>
            </a:r>
            <a:r>
              <a:rPr lang="pt-BR" sz="2200" u="sng" dirty="0" smtClean="0">
                <a:solidFill>
                  <a:srgbClr val="FF0000"/>
                </a:solidFill>
              </a:rPr>
              <a:t>O questionário e a devolutiva sobre </a:t>
            </a:r>
            <a:r>
              <a:rPr lang="pt-BR" sz="2200" u="sng" dirty="0" smtClean="0">
                <a:solidFill>
                  <a:srgbClr val="FF0000"/>
                </a:solidFill>
              </a:rPr>
              <a:t> as Características </a:t>
            </a:r>
            <a:r>
              <a:rPr lang="pt-BR" sz="2200" u="sng" dirty="0" smtClean="0">
                <a:solidFill>
                  <a:srgbClr val="FF0000"/>
                </a:solidFill>
              </a:rPr>
              <a:t>do Comportamento </a:t>
            </a:r>
            <a:r>
              <a:rPr lang="pt-BR" sz="2200" u="sng" dirty="0" smtClean="0">
                <a:solidFill>
                  <a:srgbClr val="FF0000"/>
                </a:solidFill>
              </a:rPr>
              <a:t>Empreendedor foram eliminados</a:t>
            </a:r>
            <a:r>
              <a:rPr lang="pt-BR" sz="2200" dirty="0" smtClean="0">
                <a:solidFill>
                  <a:schemeClr val="accent1">
                    <a:lumMod val="75000"/>
                  </a:schemeClr>
                </a:solidFill>
              </a:rPr>
              <a:t>. A </a:t>
            </a:r>
            <a:r>
              <a:rPr lang="pt-BR" sz="2200" dirty="0" smtClean="0">
                <a:solidFill>
                  <a:schemeClr val="accent1">
                    <a:lumMod val="75000"/>
                  </a:schemeClr>
                </a:solidFill>
              </a:rPr>
              <a:t>devolutiva será confeccionada pelo site </a:t>
            </a:r>
            <a:r>
              <a:rPr lang="pt-BR" sz="2200" dirty="0" smtClean="0">
                <a:solidFill>
                  <a:schemeClr val="accent1">
                    <a:lumMod val="75000"/>
                  </a:schemeClr>
                </a:solidFill>
              </a:rPr>
              <a:t>e se a candidatura tiver vindo em papel deverá </a:t>
            </a:r>
            <a:r>
              <a:rPr lang="pt-BR" sz="2200" dirty="0" smtClean="0">
                <a:solidFill>
                  <a:schemeClr val="accent1">
                    <a:lumMod val="75000"/>
                  </a:schemeClr>
                </a:solidFill>
              </a:rPr>
              <a:t>ser encaminhada às empreendedoras pelo gestor estadual. </a:t>
            </a:r>
            <a:r>
              <a:rPr lang="pt-BR" sz="2200" b="1" u="sng" dirty="0" smtClean="0">
                <a:solidFill>
                  <a:schemeClr val="accent1">
                    <a:lumMod val="75000"/>
                  </a:schemeClr>
                </a:solidFill>
              </a:rPr>
              <a:t>As candidatas que realizarem sua candidatura diretamente pelo site do Prêmio </a:t>
            </a:r>
            <a:r>
              <a:rPr lang="pt-BR" sz="2200" b="1" u="sng" dirty="0" smtClean="0">
                <a:solidFill>
                  <a:schemeClr val="accent1">
                    <a:lumMod val="75000"/>
                  </a:schemeClr>
                </a:solidFill>
              </a:rPr>
              <a:t>receberão </a:t>
            </a:r>
            <a:r>
              <a:rPr lang="pt-BR" sz="2200" b="1" u="sng" dirty="0" smtClean="0">
                <a:solidFill>
                  <a:schemeClr val="accent1">
                    <a:lumMod val="75000"/>
                  </a:schemeClr>
                </a:solidFill>
              </a:rPr>
              <a:t>a devolutiva </a:t>
            </a:r>
            <a:r>
              <a:rPr lang="pt-BR" sz="2200" b="1" u="sng" dirty="0" smtClean="0">
                <a:solidFill>
                  <a:schemeClr val="accent1">
                    <a:lumMod val="75000"/>
                  </a:schemeClr>
                </a:solidFill>
              </a:rPr>
              <a:t>automaticamente ao </a:t>
            </a:r>
            <a:r>
              <a:rPr lang="pt-BR" sz="2200" b="1" u="sng" dirty="0" smtClean="0">
                <a:solidFill>
                  <a:schemeClr val="accent1">
                    <a:lumMod val="75000"/>
                  </a:schemeClr>
                </a:solidFill>
              </a:rPr>
              <a:t>término de seu processo de </a:t>
            </a:r>
            <a:r>
              <a:rPr lang="pt-BR" sz="2200" b="1" u="sng" dirty="0" smtClean="0">
                <a:solidFill>
                  <a:schemeClr val="accent1">
                    <a:lumMod val="75000"/>
                  </a:schemeClr>
                </a:solidFill>
              </a:rPr>
              <a:t>candidatura, </a:t>
            </a:r>
            <a:r>
              <a:rPr lang="pt-BR" sz="2200" b="1" u="sng" dirty="0">
                <a:solidFill>
                  <a:schemeClr val="accent1">
                    <a:lumMod val="75000"/>
                  </a:schemeClr>
                </a:solidFill>
              </a:rPr>
              <a:t>n</a:t>
            </a:r>
            <a:r>
              <a:rPr lang="pt-BR" sz="2200" b="1" u="sng" dirty="0" smtClean="0">
                <a:solidFill>
                  <a:schemeClr val="accent1">
                    <a:lumMod val="75000"/>
                  </a:schemeClr>
                </a:solidFill>
              </a:rPr>
              <a:t>o e-mail informado.</a:t>
            </a:r>
            <a:endParaRPr lang="pt-BR" sz="2200" b="1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buFont typeface="Arial" charset="0"/>
              <a:buBlip>
                <a:blip r:embed="rId2"/>
              </a:buBlip>
            </a:pPr>
            <a:endParaRPr lang="pt-BR" sz="2400" dirty="0" smtClean="0"/>
          </a:p>
          <a:p>
            <a:pPr algn="just">
              <a:buFont typeface="Arial" charset="0"/>
              <a:buBlip>
                <a:blip r:embed="rId2"/>
              </a:buBlip>
            </a:pPr>
            <a:endParaRPr lang="pt-BR" sz="2400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40957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Envio da Devolutiva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de cantos arredondados 6"/>
          <p:cNvSpPr/>
          <p:nvPr/>
        </p:nvSpPr>
        <p:spPr>
          <a:xfrm>
            <a:off x="357188" y="411163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Devolutiva da Autoavaliação sobre o Negócio</a:t>
            </a:r>
            <a:endParaRPr lang="pt-BR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CaixaDeTexto 9"/>
          <p:cNvSpPr txBox="1"/>
          <p:nvPr/>
        </p:nvSpPr>
        <p:spPr>
          <a:xfrm>
            <a:off x="395536" y="1412776"/>
            <a:ext cx="72008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u="sng" dirty="0" smtClean="0">
                <a:solidFill>
                  <a:schemeClr val="accent4">
                    <a:lumMod val="75000"/>
                  </a:schemeClr>
                </a:solidFill>
              </a:rPr>
              <a:t>Pontos Fortes: </a:t>
            </a:r>
          </a:p>
          <a:p>
            <a:pPr>
              <a:buFont typeface="Wingdings" pitchFamily="2" charset="2"/>
              <a:buChar char="ü"/>
            </a:pP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 A prática de se buscar informações antes da tomada de decisão deve ser mantida. Decisões tomadas com base em dados e fatos tendem a ser mais efetivas e promovem a competitividade do negócio.</a:t>
            </a:r>
          </a:p>
          <a:p>
            <a:pPr>
              <a:buFont typeface="Wingdings" pitchFamily="2" charset="2"/>
              <a:buChar char="ü"/>
            </a:pP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Seguir com os esforços para manter seus produtos e serviços inovadores fará com que sua empresa se mantenha competitiva.</a:t>
            </a:r>
          </a:p>
          <a:p>
            <a:pPr>
              <a:buFont typeface="Wingdings" pitchFamily="2" charset="2"/>
              <a:buChar char="ü"/>
            </a:pP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 ...</a:t>
            </a:r>
          </a:p>
          <a:p>
            <a:endParaRPr lang="pt-BR" b="1" u="sng" dirty="0" smtClean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pt-BR" b="1" u="sng" dirty="0" smtClean="0">
                <a:solidFill>
                  <a:schemeClr val="accent4">
                    <a:lumMod val="75000"/>
                  </a:schemeClr>
                </a:solidFill>
              </a:rPr>
              <a:t>Oportunidades de Melhoria: </a:t>
            </a:r>
          </a:p>
          <a:p>
            <a:pPr>
              <a:buFont typeface="Wingdings" pitchFamily="2" charset="2"/>
              <a:buChar char="ü"/>
            </a:pP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Relacionar-se pessoalmente com as partes interessadas com que se relaciona é uma prática fundamental para compreensão de suas necessidades. Isso promove relacionamentos mais duradouros, troca de ideias, parcerias  e fortalece a sustentabilidade de um negócio.</a:t>
            </a:r>
          </a:p>
          <a:p>
            <a:pPr>
              <a:buFont typeface="Wingdings" pitchFamily="2" charset="2"/>
              <a:buChar char="ü"/>
            </a:pP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Uma atuação democrática e inspiradora fortalece a mobilização de pessoas.  Quando elas são envolvidas nos processos decisórios da empresa, elas normalmente ficam mais comprometidas,  por verem suas contribuições sendo consideradas. </a:t>
            </a:r>
          </a:p>
          <a:p>
            <a:pPr>
              <a:buFont typeface="Wingdings" pitchFamily="2" charset="2"/>
              <a:buChar char="ü"/>
            </a:pP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 ... </a:t>
            </a:r>
          </a:p>
          <a:p>
            <a:endParaRPr lang="pt-BR" dirty="0" smtClean="0"/>
          </a:p>
          <a:p>
            <a:endParaRPr lang="pt-BR" dirty="0" smtClean="0"/>
          </a:p>
          <a:p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de cantos arredondados 6"/>
          <p:cNvSpPr/>
          <p:nvPr/>
        </p:nvSpPr>
        <p:spPr>
          <a:xfrm>
            <a:off x="357188" y="411163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Final da Devolutiva – Próximos Passos</a:t>
            </a:r>
            <a:endParaRPr lang="pt-BR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CaixaDeTexto 9"/>
          <p:cNvSpPr txBox="1"/>
          <p:nvPr/>
        </p:nvSpPr>
        <p:spPr>
          <a:xfrm>
            <a:off x="395536" y="1412776"/>
            <a:ext cx="7200800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chemeClr val="tx2"/>
                </a:solidFill>
              </a:rPr>
              <a:t>Página seguinte – nova página - Próximos Passos Sobre o Prêmio PSMN:</a:t>
            </a:r>
          </a:p>
          <a:p>
            <a:r>
              <a:rPr lang="pt-BR" sz="1400" b="1" dirty="0" smtClean="0">
                <a:solidFill>
                  <a:srgbClr val="FF0000"/>
                </a:solidFill>
              </a:rPr>
              <a:t>Após a candidatura ao Prêmio: preenchimento da </a:t>
            </a:r>
            <a:r>
              <a:rPr lang="pt-BR" sz="1400" b="1" dirty="0" err="1" smtClean="0">
                <a:solidFill>
                  <a:srgbClr val="FF0000"/>
                </a:solidFill>
              </a:rPr>
              <a:t>Autoavaliação</a:t>
            </a:r>
            <a:r>
              <a:rPr lang="pt-BR" sz="1400" b="1" dirty="0" smtClean="0">
                <a:solidFill>
                  <a:srgbClr val="FF0000"/>
                </a:solidFill>
              </a:rPr>
              <a:t> </a:t>
            </a:r>
            <a:r>
              <a:rPr lang="pt-BR" sz="1400" b="1" dirty="0" smtClean="0">
                <a:solidFill>
                  <a:srgbClr val="FF0000"/>
                </a:solidFill>
              </a:rPr>
              <a:t>sobre o </a:t>
            </a:r>
            <a:r>
              <a:rPr lang="pt-BR" sz="1400" b="1" dirty="0">
                <a:solidFill>
                  <a:srgbClr val="FF0000"/>
                </a:solidFill>
              </a:rPr>
              <a:t>N</a:t>
            </a:r>
            <a:r>
              <a:rPr lang="pt-BR" sz="1400" b="1" dirty="0" smtClean="0">
                <a:solidFill>
                  <a:srgbClr val="FF0000"/>
                </a:solidFill>
              </a:rPr>
              <a:t>egócio e </a:t>
            </a:r>
            <a:r>
              <a:rPr lang="pt-BR" sz="1400" b="1" dirty="0" smtClean="0">
                <a:solidFill>
                  <a:srgbClr val="FF0000"/>
                </a:solidFill>
              </a:rPr>
              <a:t>do Relato dentro dos Padrões descritos no regulamento, as próximas etapas são:</a:t>
            </a:r>
          </a:p>
          <a:p>
            <a:pPr lvl="0"/>
            <a:r>
              <a:rPr lang="pt-BR" sz="1400" b="1" dirty="0" smtClean="0">
                <a:solidFill>
                  <a:schemeClr val="tx2"/>
                </a:solidFill>
              </a:rPr>
              <a:t>1) Recebimento da Devolutiva Padrão;</a:t>
            </a:r>
          </a:p>
          <a:p>
            <a:pPr lvl="0"/>
            <a:r>
              <a:rPr lang="pt-BR" sz="1400" b="1" dirty="0" smtClean="0">
                <a:solidFill>
                  <a:schemeClr val="tx2"/>
                </a:solidFill>
              </a:rPr>
              <a:t>2) Candidatura será avaliada pela coordenação do Prêmio de seu Estado e o Relato lido por avaliadores voluntários. </a:t>
            </a:r>
          </a:p>
          <a:p>
            <a:pPr lvl="0"/>
            <a:r>
              <a:rPr lang="pt-BR" sz="1400" b="1" dirty="0" smtClean="0">
                <a:solidFill>
                  <a:schemeClr val="tx2"/>
                </a:solidFill>
              </a:rPr>
              <a:t>3) Se seu relato se destacar no processo de avaliação do Prêmio, você será contatada pelo gestor do Prêmio, que solicitará o envio da documentação descrita no regulamento,  e agendará a visita dos verificadores. Isso normalmente acontece até final de setembro – ver cronograma no portal do Prêmio. O não recebimento do contato do gestor significa que sua candidatura não avançou no ciclo vigente. Nesse caso, a recomendação é que você tente novamente no próximo ciclo do Prêmio. Os comentários desta devolutiva poderão lhe ser úteis;</a:t>
            </a:r>
          </a:p>
          <a:p>
            <a:pPr lvl="0"/>
            <a:r>
              <a:rPr lang="pt-BR" sz="1400" b="1" dirty="0" smtClean="0">
                <a:solidFill>
                  <a:schemeClr val="tx2"/>
                </a:solidFill>
              </a:rPr>
              <a:t>4) As visitadas recebem a visita do verificador, cujo papel é validar as informações do relato;</a:t>
            </a:r>
          </a:p>
          <a:p>
            <a:pPr lvl="0"/>
            <a:r>
              <a:rPr lang="pt-BR" sz="1400" b="1" dirty="0" smtClean="0">
                <a:solidFill>
                  <a:schemeClr val="tx2"/>
                </a:solidFill>
              </a:rPr>
              <a:t>5) As vencedoras são conhecidas na cerimônia da etapa estadual e passam a também concorrer na etapa nacional do Prêmio.</a:t>
            </a:r>
          </a:p>
          <a:p>
            <a:pPr lvl="0"/>
            <a:r>
              <a:rPr lang="pt-BR" sz="1400" b="1" dirty="0" smtClean="0">
                <a:solidFill>
                  <a:schemeClr val="tx2"/>
                </a:solidFill>
              </a:rPr>
              <a:t> 6) As vencedoras estaduais são levadas a Brasília para a cerimônia nacional, quando as vencedoras nacionais são conhecidas.</a:t>
            </a:r>
          </a:p>
          <a:p>
            <a:pPr lvl="0"/>
            <a:r>
              <a:rPr lang="pt-BR" sz="1400" b="1" dirty="0" smtClean="0">
                <a:solidFill>
                  <a:schemeClr val="tx2"/>
                </a:solidFill>
              </a:rPr>
              <a:t>7) As vencedoras ouro, prata e bronze da etapa nacional recebem um convite para participação de um evento em gestão. A coordenação nacional fará contato quando a data e local tiverem sido definidos.</a:t>
            </a:r>
          </a:p>
          <a:p>
            <a:pPr lvl="0"/>
            <a:r>
              <a:rPr lang="pt-BR" sz="1400" b="1" dirty="0" smtClean="0">
                <a:solidFill>
                  <a:schemeClr val="tx2"/>
                </a:solidFill>
              </a:rPr>
              <a:t>8) As vencedoras nacionais participam de uma Missão Internacional. A coordenação nacional fará contato quando a data e destino tiverem sido definidos.</a:t>
            </a:r>
          </a:p>
          <a:p>
            <a:endParaRPr lang="pt-BR" dirty="0" smtClean="0"/>
          </a:p>
          <a:p>
            <a:endParaRPr lang="pt-BR" dirty="0" smtClean="0"/>
          </a:p>
          <a:p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Espaço Reservado para Conteúdo 1"/>
          <p:cNvSpPr>
            <a:spLocks noGrp="1"/>
          </p:cNvSpPr>
          <p:nvPr>
            <p:ph idx="1"/>
          </p:nvPr>
        </p:nvSpPr>
        <p:spPr>
          <a:xfrm>
            <a:off x="467544" y="1484784"/>
            <a:ext cx="6984776" cy="4397375"/>
          </a:xfrm>
        </p:spPr>
        <p:txBody>
          <a:bodyPr/>
          <a:lstStyle/>
          <a:p>
            <a:pPr algn="just" defTabSz="762000">
              <a:lnSpc>
                <a:spcPct val="110000"/>
              </a:lnSpc>
              <a:buFont typeface="Wingdings" pitchFamily="2" charset="2"/>
              <a:buChar char="Ø"/>
            </a:pPr>
            <a:r>
              <a:rPr lang="en-US" sz="1800" b="1" dirty="0" err="1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Estadual</a:t>
            </a:r>
            <a:r>
              <a:rPr lang="en-US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:</a:t>
            </a:r>
          </a:p>
          <a:p>
            <a:pPr algn="just" defTabSz="762000">
              <a:lnSpc>
                <a:spcPct val="110000"/>
              </a:lnSpc>
              <a:buNone/>
            </a:pP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	São selecionadas até 3 (três) empreendedoras de cada estado e 3 (três) do Distrito Federal – uma de cada categoria-, totalizando o máximo de 81 (oitenta e uma) empreendedoras.</a:t>
            </a:r>
          </a:p>
          <a:p>
            <a:pPr algn="just" defTabSz="762000">
              <a:lnSpc>
                <a:spcPct val="110000"/>
              </a:lnSpc>
              <a:buFont typeface="Wingdings" pitchFamily="2" charset="2"/>
              <a:buChar char="Ø"/>
            </a:pPr>
            <a:r>
              <a:rPr lang="en-US" sz="1800" b="1" dirty="0" err="1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Nacional</a:t>
            </a:r>
            <a:r>
              <a:rPr lang="en-US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:</a:t>
            </a:r>
          </a:p>
          <a:p>
            <a:pPr algn="just" defTabSz="762000">
              <a:lnSpc>
                <a:spcPct val="110000"/>
              </a:lnSpc>
              <a:buFont typeface="Courier New" pitchFamily="49" charset="0"/>
              <a:buChar char="o"/>
            </a:pP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	 As até 81 (oitenta e uma)  vencedoras estaduais são automaticamente candidatas à etapa nacional. São </a:t>
            </a: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encaminhadas à Comissão </a:t>
            </a: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Julgadora Nacional (Banca de Juízes) </a:t>
            </a: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de </a:t>
            </a: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5 a 7 relatos </a:t>
            </a: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melhor pontuados de </a:t>
            </a: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cada categoria. </a:t>
            </a:r>
          </a:p>
          <a:p>
            <a:pPr>
              <a:buFont typeface="Courier New" pitchFamily="49" charset="0"/>
              <a:buChar char="o"/>
            </a:pP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</a:rPr>
              <a:t>	As 3 (três) melhores histórias, sendo 1 (uma) de cada categoria, recebem o troféu ouro; </a:t>
            </a:r>
          </a:p>
          <a:p>
            <a:pPr>
              <a:buFont typeface="Courier New" pitchFamily="49" charset="0"/>
              <a:buChar char="o"/>
            </a:pP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</a:rPr>
              <a:t>	As 3(três) histórias  que ficarem em segundo lugar, sem considerar a região,  1(uma) de cada categoria, recebem o troféu prata. </a:t>
            </a:r>
          </a:p>
          <a:p>
            <a:pPr>
              <a:buFont typeface="Courier New" pitchFamily="49" charset="0"/>
              <a:buChar char="o"/>
            </a:pPr>
            <a:r>
              <a:rPr lang="pt-BR" sz="1800" b="1" dirty="0" smtClean="0">
                <a:solidFill>
                  <a:schemeClr val="accent4">
                    <a:lumMod val="75000"/>
                  </a:schemeClr>
                </a:solidFill>
              </a:rPr>
              <a:t>	As 3(três) histórias  que ficarem em terceiro lugar, sem considerar a região,  1(uma) de cada categoria, recebem o troféu bronze.</a:t>
            </a:r>
          </a:p>
        </p:txBody>
      </p:sp>
      <p:sp>
        <p:nvSpPr>
          <p:cNvPr id="6" name="Retângulo de cantos arredondados 5"/>
          <p:cNvSpPr/>
          <p:nvPr/>
        </p:nvSpPr>
        <p:spPr>
          <a:xfrm>
            <a:off x="357188" y="39687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Etapas  de Avaliação</a:t>
            </a:r>
            <a:endParaRPr lang="pt-BR" sz="35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4"/>
          <p:cNvSpPr>
            <a:spLocks noGrp="1" noChangeArrowheads="1"/>
          </p:cNvSpPr>
          <p:nvPr>
            <p:ph idx="1"/>
          </p:nvPr>
        </p:nvSpPr>
        <p:spPr>
          <a:xfrm>
            <a:off x="0" y="1484784"/>
            <a:ext cx="8388424" cy="2593975"/>
          </a:xfrm>
        </p:spPr>
        <p:txBody>
          <a:bodyPr/>
          <a:lstStyle/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1)  Superação </a:t>
            </a:r>
            <a:r>
              <a:rPr lang="pt-BR" sz="2000" b="1" dirty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da mulher;  </a:t>
            </a:r>
          </a:p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2)	Visão de Futuro;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3)	Ideias inovadoras e adaptação às novas tendências;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4)	Atuação democrática, transparente, inspiradora e motivadora;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5)	Participação ativa nos negócios, perseverança e superação dos desafios;</a:t>
            </a:r>
          </a:p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6)	Ambiente participativo e agradável para quem trabalha no seu negócio;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7)	Estabelecimento de relacionamentos duradouros com os clientes;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8)	Preocupação com a preservação do meio ambiente e da cultura da sua região;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>
              <a:buAutoNum type="arabicParenR" startAt="9"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Estabelecimento de parcerias para o desenvolvimento das atividades;</a:t>
            </a:r>
          </a:p>
          <a:p>
            <a:pPr>
              <a:buFont typeface="Arial" charset="0"/>
              <a:buAutoNum type="arabicParenR" startAt="9"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Lições aprendidas (por meio de experimentações, erros cometidos            ou compartilhamento de informações);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11)	Crescimento dos resultados obtidos;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  <a:ea typeface="Verdana" pitchFamily="34" charset="0"/>
                <a:cs typeface="Verdana" pitchFamily="34" charset="0"/>
              </a:rPr>
              <a:t>12)	Contribuição para o desenvolvimento de outras empreendedoras.</a:t>
            </a:r>
            <a:endParaRPr lang="pt-BR" sz="2000" dirty="0" smtClean="0">
              <a:solidFill>
                <a:schemeClr val="accent4">
                  <a:lumMod val="75000"/>
                </a:schemeClr>
              </a:solidFill>
              <a:ea typeface="Verdana" pitchFamily="34" charset="0"/>
              <a:cs typeface="Verdana" pitchFamily="34" charset="0"/>
            </a:endParaRPr>
          </a:p>
          <a:p>
            <a:pPr marL="0" indent="0" eaLnBrk="1" hangingPunct="1">
              <a:lnSpc>
                <a:spcPct val="150000"/>
              </a:lnSpc>
              <a:buNone/>
            </a:pPr>
            <a:endParaRPr lang="pt-BR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tângulo de cantos arredondados 5"/>
          <p:cNvSpPr/>
          <p:nvPr/>
        </p:nvSpPr>
        <p:spPr>
          <a:xfrm>
            <a:off x="357188" y="404813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Critérios de Julgamento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4"/>
          <p:cNvSpPr>
            <a:spLocks noGrp="1" noChangeArrowheads="1"/>
          </p:cNvSpPr>
          <p:nvPr>
            <p:ph idx="1"/>
          </p:nvPr>
        </p:nvSpPr>
        <p:spPr>
          <a:xfrm>
            <a:off x="323850" y="2203450"/>
            <a:ext cx="8424863" cy="2593975"/>
          </a:xfrm>
        </p:spPr>
        <p:txBody>
          <a:bodyPr/>
          <a:lstStyle/>
          <a:p>
            <a:pPr marL="0" indent="0" algn="ctr" eaLnBrk="1" hangingPunct="1">
              <a:lnSpc>
                <a:spcPct val="150000"/>
              </a:lnSpc>
              <a:buFontTx/>
              <a:buNone/>
            </a:pP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Atualizar os(as) gestores(as) sobre as mudanças no  processo de gestão do Prêmio SEBRAE Mulher de Negócios, ciclo </a:t>
            </a:r>
            <a:r>
              <a:rPr lang="pt-BR" dirty="0" smtClean="0">
                <a:solidFill>
                  <a:schemeClr val="accent4">
                    <a:lumMod val="75000"/>
                  </a:schemeClr>
                </a:solidFill>
              </a:rPr>
              <a:t>2014.</a:t>
            </a:r>
            <a:endParaRPr lang="pt-BR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Retângulo de cantos arredondados 5"/>
          <p:cNvSpPr/>
          <p:nvPr/>
        </p:nvSpPr>
        <p:spPr>
          <a:xfrm>
            <a:off x="357188" y="404813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Objetivos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Espaço Reservado para Conteúdo 2"/>
          <p:cNvSpPr>
            <a:spLocks noGrp="1"/>
          </p:cNvSpPr>
          <p:nvPr>
            <p:ph idx="1"/>
          </p:nvPr>
        </p:nvSpPr>
        <p:spPr>
          <a:xfrm>
            <a:off x="0" y="1340768"/>
            <a:ext cx="7740352" cy="5040982"/>
          </a:xfrm>
        </p:spPr>
        <p:txBody>
          <a:bodyPr/>
          <a:lstStyle/>
          <a:p>
            <a:pPr>
              <a:buFont typeface="Arial" charset="0"/>
              <a:buBlip>
                <a:blip r:embed="rId2"/>
              </a:buBlip>
            </a:pP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Do Gestor Estadual:</a:t>
            </a:r>
          </a:p>
          <a:p>
            <a:pPr lvl="0"/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Observar as orientações do Manual do Gestor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na realização do ciclo 2013;</a:t>
            </a:r>
          </a:p>
          <a:p>
            <a:pPr lvl="0"/>
            <a:r>
              <a:rPr lang="pt-BR" sz="2200" b="1" dirty="0" smtClean="0">
                <a:solidFill>
                  <a:srgbClr val="FF0000"/>
                </a:solidFill>
              </a:rPr>
              <a:t>Repassar o Manual  </a:t>
            </a:r>
            <a:r>
              <a:rPr lang="pt-BR" sz="2200" dirty="0" smtClean="0">
                <a:solidFill>
                  <a:srgbClr val="FF0000"/>
                </a:solidFill>
              </a:rPr>
              <a:t>do Gestor e os conhecimentos obtidos na capacitação dos gestores ao novo(a) gestor(a), </a:t>
            </a:r>
            <a:r>
              <a:rPr lang="pt-BR" sz="2200" b="1" dirty="0" smtClean="0">
                <a:solidFill>
                  <a:srgbClr val="FF0000"/>
                </a:solidFill>
              </a:rPr>
              <a:t>caso seja substituído(a)</a:t>
            </a:r>
            <a:r>
              <a:rPr lang="pt-BR" sz="2200" dirty="0" smtClean="0">
                <a:solidFill>
                  <a:srgbClr val="FF0000"/>
                </a:solidFill>
              </a:rPr>
              <a:t>;</a:t>
            </a:r>
          </a:p>
          <a:p>
            <a:pPr lvl="0"/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Viabilizar o Prêmio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em seu Estado, incluindo todas as </a:t>
            </a:r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formas de parcerias, convênios, contratos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, entre outras ações necessárias para a obtenção do êxito na implementação do Prêmio; </a:t>
            </a:r>
          </a:p>
          <a:p>
            <a:pPr lvl="0"/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Desenvolver um </a:t>
            </a:r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cronograma físico-financeiro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que contemple todas as etapas de desenvolvimento do Prêmio, com as respectivas </a:t>
            </a:r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distribuições de responsabilidade e de recursos entre os parceiros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e/ou promotores do Prêmio no seu Estado, de forma harmônica e compatível com o perfil dos parceiros;</a:t>
            </a:r>
          </a:p>
          <a:p>
            <a:pPr lvl="0">
              <a:buNone/>
            </a:pPr>
            <a:endParaRPr lang="pt-BR" sz="2400" dirty="0" smtClean="0"/>
          </a:p>
          <a:p>
            <a:pPr>
              <a:buFont typeface="Arial" charset="0"/>
              <a:buBlip>
                <a:blip r:embed="rId2"/>
              </a:buBlip>
            </a:pPr>
            <a:endParaRPr lang="pt-BR" sz="2200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33972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Papéis e Responsabilidades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Espaço Reservado para Conteúdo 2"/>
          <p:cNvSpPr>
            <a:spLocks noGrp="1"/>
          </p:cNvSpPr>
          <p:nvPr>
            <p:ph idx="1"/>
          </p:nvPr>
        </p:nvSpPr>
        <p:spPr>
          <a:xfrm>
            <a:off x="0" y="1340768"/>
            <a:ext cx="7812360" cy="5040982"/>
          </a:xfrm>
        </p:spPr>
        <p:txBody>
          <a:bodyPr/>
          <a:lstStyle/>
          <a:p>
            <a:pPr>
              <a:buFont typeface="Arial" charset="0"/>
              <a:buBlip>
                <a:blip r:embed="rId2"/>
              </a:buBlip>
            </a:pP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Do Gestor Estadual:</a:t>
            </a:r>
          </a:p>
          <a:p>
            <a:pPr lvl="0"/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Estimular a realização do Prêmio em seu Estado.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Esta realização dependerá, também, da </a:t>
            </a:r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articulação com parceiros locais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visando à sustentabilidade do Prêmio;</a:t>
            </a:r>
          </a:p>
          <a:p>
            <a:pPr lvl="0"/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Receber</a:t>
            </a:r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 as inscrições estaduais, os questionários de autoavaliação sobre o negócio, de características do comportamento empreendedor e os relatos das candidatas;</a:t>
            </a:r>
            <a:endParaRPr lang="pt-BR" sz="2200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lvl="0"/>
            <a:r>
              <a:rPr lang="pt-BR" sz="2200" b="1" dirty="0" smtClean="0">
                <a:solidFill>
                  <a:srgbClr val="FF0000"/>
                </a:solidFill>
              </a:rPr>
              <a:t>Designar pelo menos 3 avaliadores </a:t>
            </a:r>
            <a:r>
              <a:rPr lang="pt-BR" sz="2200" dirty="0" smtClean="0">
                <a:solidFill>
                  <a:srgbClr val="FF0000"/>
                </a:solidFill>
              </a:rPr>
              <a:t>para a leitura dos relatos que tiverem melhor pontuação na autoavaliação sobre o negócio; </a:t>
            </a:r>
          </a:p>
          <a:p>
            <a:pPr lvl="0"/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Definir as candidatas que serão visitadas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com base no </a:t>
            </a:r>
            <a:r>
              <a:rPr lang="pt-BR" sz="2200" i="1" dirty="0" smtClean="0">
                <a:solidFill>
                  <a:schemeClr val="accent4">
                    <a:lumMod val="75000"/>
                  </a:schemeClr>
                </a:solidFill>
              </a:rPr>
              <a:t>ranking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de pontuação após a avaliação pelos avaliadores (melhor pontuadas) – Ver Instrumento de Avaliação –  ver anexo 5.9; </a:t>
            </a:r>
          </a:p>
          <a:p>
            <a:pPr lvl="0">
              <a:buNone/>
            </a:pPr>
            <a:endParaRPr lang="pt-BR" sz="2200" dirty="0" smtClean="0"/>
          </a:p>
          <a:p>
            <a:pPr>
              <a:buFont typeface="Arial" charset="0"/>
              <a:buBlip>
                <a:blip r:embed="rId2"/>
              </a:buBlip>
            </a:pPr>
            <a:endParaRPr lang="pt-BR" sz="2200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33972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Papéis e Responsabilidades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Espaço Reservado para Conteúdo 2"/>
          <p:cNvSpPr>
            <a:spLocks noGrp="1"/>
          </p:cNvSpPr>
          <p:nvPr>
            <p:ph idx="1"/>
          </p:nvPr>
        </p:nvSpPr>
        <p:spPr>
          <a:xfrm>
            <a:off x="0" y="1340768"/>
            <a:ext cx="7812360" cy="5040982"/>
          </a:xfrm>
        </p:spPr>
        <p:txBody>
          <a:bodyPr/>
          <a:lstStyle/>
          <a:p>
            <a:pPr>
              <a:buFont typeface="Arial" charset="0"/>
              <a:buBlip>
                <a:blip r:embed="rId2"/>
              </a:buBlip>
            </a:pP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Do Gestor Estadual:</a:t>
            </a:r>
          </a:p>
          <a:p>
            <a:pPr lvl="0"/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Participar da Comissão Julgadora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como um mediador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de todo o processo de avaliação. Sugere-se que seja realizada uma reunião prévia com a Comissão Julgadora, ou o envio de manual da Comissão Julgadora , para orientá-la sobre os trabalhos, código de ética, esclarecer as possíveis dúvidas existentes e oferecer as condições necessárias a ela para a execução dos trabalhos e a definição das candidatas vencedoras de cada categoria;</a:t>
            </a:r>
          </a:p>
          <a:p>
            <a:pPr lvl="0"/>
            <a:r>
              <a:rPr lang="pt-BR" sz="2200" b="1" dirty="0" smtClean="0">
                <a:solidFill>
                  <a:srgbClr val="FF0000"/>
                </a:solidFill>
              </a:rPr>
              <a:t>Indicar </a:t>
            </a:r>
            <a:r>
              <a:rPr lang="pt-BR" sz="2200" dirty="0" smtClean="0">
                <a:solidFill>
                  <a:srgbClr val="FF0000"/>
                </a:solidFill>
              </a:rPr>
              <a:t>as vencedoras estaduais no sistema do Prêmio;</a:t>
            </a:r>
          </a:p>
          <a:p>
            <a:pPr lvl="0"/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Encaminhar a devolutiva sobre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a </a:t>
            </a:r>
            <a:r>
              <a:rPr lang="pt-BR" sz="2200" dirty="0" err="1" smtClean="0">
                <a:solidFill>
                  <a:schemeClr val="accent4">
                    <a:lumMod val="75000"/>
                  </a:schemeClr>
                </a:solidFill>
              </a:rPr>
              <a:t>Autoavaliação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do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Negócio a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todas as candidatas;</a:t>
            </a:r>
          </a:p>
          <a:p>
            <a:pPr lvl="0">
              <a:buNone/>
            </a:pPr>
            <a:endParaRPr lang="pt-BR" sz="2200" dirty="0" smtClean="0"/>
          </a:p>
          <a:p>
            <a:pPr>
              <a:buFont typeface="Arial" charset="0"/>
              <a:buBlip>
                <a:blip r:embed="rId2"/>
              </a:buBlip>
            </a:pPr>
            <a:endParaRPr lang="pt-BR" sz="2200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33972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Papéis e Responsabilidades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Espaço Reservado para Conteúdo 2"/>
          <p:cNvSpPr>
            <a:spLocks noGrp="1"/>
          </p:cNvSpPr>
          <p:nvPr>
            <p:ph idx="1"/>
          </p:nvPr>
        </p:nvSpPr>
        <p:spPr>
          <a:xfrm>
            <a:off x="0" y="1340768"/>
            <a:ext cx="7812360" cy="5040982"/>
          </a:xfrm>
        </p:spPr>
        <p:txBody>
          <a:bodyPr/>
          <a:lstStyle/>
          <a:p>
            <a:pPr>
              <a:buFont typeface="Arial" charset="0"/>
              <a:buBlip>
                <a:blip r:embed="rId2"/>
              </a:buBlip>
            </a:pP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Do Gestor Estadual:</a:t>
            </a:r>
          </a:p>
          <a:p>
            <a:pPr lvl="0"/>
            <a:r>
              <a:rPr lang="pt-BR" sz="2200" b="1" dirty="0" smtClean="0">
                <a:solidFill>
                  <a:srgbClr val="FF0000"/>
                </a:solidFill>
              </a:rPr>
              <a:t>Encaminhar </a:t>
            </a:r>
            <a:r>
              <a:rPr lang="pt-BR" sz="2200" dirty="0" smtClean="0">
                <a:solidFill>
                  <a:srgbClr val="FF0000"/>
                </a:solidFill>
              </a:rPr>
              <a:t>à FNQ toda </a:t>
            </a:r>
            <a:r>
              <a:rPr lang="pt-BR" sz="2200" b="1" dirty="0" smtClean="0">
                <a:solidFill>
                  <a:srgbClr val="FF0000"/>
                </a:solidFill>
              </a:rPr>
              <a:t>a documentação, atualizada</a:t>
            </a:r>
            <a:r>
              <a:rPr lang="pt-BR" sz="2200" dirty="0" smtClean="0">
                <a:solidFill>
                  <a:srgbClr val="FF0000"/>
                </a:solidFill>
              </a:rPr>
              <a:t>, das vencedoras estaduais, bem como atualizar o software do Prêmio: </a:t>
            </a:r>
            <a:r>
              <a:rPr lang="pt-BR" sz="2200" b="1" dirty="0" smtClean="0">
                <a:solidFill>
                  <a:srgbClr val="FF0000"/>
                </a:solidFill>
              </a:rPr>
              <a:t>ata da banca de juízes, documentação das vencedoras estaduais e </a:t>
            </a:r>
            <a:r>
              <a:rPr lang="pt-BR" sz="2200" b="1" u="sng" dirty="0" smtClean="0">
                <a:solidFill>
                  <a:srgbClr val="FF0000"/>
                </a:solidFill>
              </a:rPr>
              <a:t>termo de cessão do direito de uso das fotos (prazo </a:t>
            </a:r>
            <a:r>
              <a:rPr lang="pt-BR" sz="2200" b="1" u="sng" dirty="0" smtClean="0">
                <a:solidFill>
                  <a:srgbClr val="FF0000"/>
                </a:solidFill>
              </a:rPr>
              <a:t>21 </a:t>
            </a:r>
            <a:r>
              <a:rPr lang="pt-BR" sz="2200" b="1" u="sng" dirty="0" smtClean="0">
                <a:solidFill>
                  <a:srgbClr val="FF0000"/>
                </a:solidFill>
              </a:rPr>
              <a:t>de novembro de </a:t>
            </a:r>
            <a:r>
              <a:rPr lang="pt-BR" sz="2200" b="1" u="sng" dirty="0" smtClean="0">
                <a:solidFill>
                  <a:srgbClr val="FF0000"/>
                </a:solidFill>
              </a:rPr>
              <a:t>2014)</a:t>
            </a:r>
            <a:r>
              <a:rPr lang="pt-BR" sz="2200" b="1" dirty="0" smtClean="0">
                <a:solidFill>
                  <a:srgbClr val="FF0000"/>
                </a:solidFill>
              </a:rPr>
              <a:t>;</a:t>
            </a:r>
            <a:endParaRPr lang="pt-BR" sz="2200" b="1" dirty="0" smtClean="0">
              <a:solidFill>
                <a:srgbClr val="FF0000"/>
              </a:solidFill>
            </a:endParaRPr>
          </a:p>
          <a:p>
            <a:pPr lvl="0"/>
            <a:r>
              <a:rPr lang="pt-BR" sz="2200" b="1" dirty="0" smtClean="0">
                <a:solidFill>
                  <a:srgbClr val="FF0000"/>
                </a:solidFill>
              </a:rPr>
              <a:t>Indicar avaliadores </a:t>
            </a:r>
            <a:r>
              <a:rPr lang="pt-BR" sz="2200" dirty="0" smtClean="0">
                <a:solidFill>
                  <a:srgbClr val="FF0000"/>
                </a:solidFill>
              </a:rPr>
              <a:t>para a etapa nacional</a:t>
            </a:r>
            <a:r>
              <a:rPr lang="pt-BR" sz="2200" b="1" dirty="0" smtClean="0">
                <a:solidFill>
                  <a:srgbClr val="FF0000"/>
                </a:solidFill>
              </a:rPr>
              <a:t>;</a:t>
            </a:r>
            <a:endParaRPr lang="pt-BR" sz="2200" dirty="0" smtClean="0">
              <a:solidFill>
                <a:srgbClr val="FF0000"/>
              </a:solidFill>
            </a:endParaRPr>
          </a:p>
          <a:p>
            <a:pPr lvl="0"/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Realizar uma</a:t>
            </a:r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 pesquisa de satisfação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sobre o ciclo junto às candidatas (usar anexo 5.11);</a:t>
            </a:r>
          </a:p>
          <a:p>
            <a:pPr lvl="0"/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Realizar a</a:t>
            </a:r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 reunião com os participantes (avaliadores, verificadores, juízes, entre outros) sobre o aprendizado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do ciclo</a:t>
            </a:r>
            <a:r>
              <a:rPr lang="pt-BR" sz="2200" b="1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  <a:endParaRPr lang="pt-BR" sz="2200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lvl="0">
              <a:buNone/>
            </a:pPr>
            <a:endParaRPr lang="pt-BR" sz="2200" dirty="0" smtClean="0"/>
          </a:p>
          <a:p>
            <a:pPr>
              <a:buFont typeface="Arial" charset="0"/>
              <a:buBlip>
                <a:blip r:embed="rId2"/>
              </a:buBlip>
            </a:pPr>
            <a:endParaRPr lang="pt-BR" sz="2200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33972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Papéis e Responsabilidades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1"/>
          <p:cNvSpPr>
            <a:spLocks noGrp="1"/>
          </p:cNvSpPr>
          <p:nvPr>
            <p:ph idx="1"/>
          </p:nvPr>
        </p:nvSpPr>
        <p:spPr>
          <a:xfrm>
            <a:off x="250825" y="1844675"/>
            <a:ext cx="4105275" cy="2305050"/>
          </a:xfrm>
        </p:spPr>
        <p:txBody>
          <a:bodyPr/>
          <a:lstStyle/>
          <a:p>
            <a:pPr marL="900113" indent="-900113" algn="just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pt-BR" sz="2200" b="1" dirty="0" smtClean="0"/>
              <a:t>	</a:t>
            </a:r>
            <a:endParaRPr lang="pt-BR" sz="1600" b="1" dirty="0" smtClean="0"/>
          </a:p>
          <a:p>
            <a:pPr algn="just"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endParaRPr lang="pt-BR" sz="2200" dirty="0" smtClean="0"/>
          </a:p>
        </p:txBody>
      </p:sp>
      <p:sp>
        <p:nvSpPr>
          <p:cNvPr id="6" name="Retângulo de cantos arredondados 5"/>
          <p:cNvSpPr/>
          <p:nvPr/>
        </p:nvSpPr>
        <p:spPr>
          <a:xfrm>
            <a:off x="357188" y="33972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Planejamento da Visita / Verificação</a:t>
            </a:r>
            <a:endParaRPr lang="pt-BR" sz="3500" dirty="0">
              <a:solidFill>
                <a:schemeClr val="bg1"/>
              </a:solidFill>
            </a:endParaRPr>
          </a:p>
        </p:txBody>
      </p:sp>
      <p:sp>
        <p:nvSpPr>
          <p:cNvPr id="61444" name="CaixaDeTexto 6"/>
          <p:cNvSpPr txBox="1">
            <a:spLocks noChangeArrowheads="1"/>
          </p:cNvSpPr>
          <p:nvPr/>
        </p:nvSpPr>
        <p:spPr bwMode="auto">
          <a:xfrm>
            <a:off x="35621" y="5533302"/>
            <a:ext cx="72008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just"/>
            <a:r>
              <a:rPr lang="pt-BR" sz="1600" b="1" dirty="0">
                <a:solidFill>
                  <a:schemeClr val="accent4">
                    <a:lumMod val="75000"/>
                  </a:schemeClr>
                </a:solidFill>
              </a:rPr>
              <a:t>Obs</a:t>
            </a:r>
            <a:r>
              <a:rPr lang="pt-BR" sz="1600" dirty="0">
                <a:solidFill>
                  <a:schemeClr val="accent4">
                    <a:lumMod val="75000"/>
                  </a:schemeClr>
                </a:solidFill>
              </a:rPr>
              <a:t>.: o Verificador não alterará a pontuação, apenas realizará o registro da confirmação ou refutação das evidências a partir dos seus comentários</a:t>
            </a:r>
            <a:r>
              <a:rPr lang="pt-BR" sz="1600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  <a:r>
              <a:rPr lang="pt-BR" sz="1600" b="1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pt-BR" sz="1600" b="1" dirty="0" smtClean="0">
                <a:solidFill>
                  <a:srgbClr val="FF0000"/>
                </a:solidFill>
              </a:rPr>
              <a:t>O software gerará um acréscimo na pontuação com base no número de pontos fortes. </a:t>
            </a:r>
            <a:r>
              <a:rPr lang="pt-BR" sz="1600" b="1" u="sng" dirty="0" smtClean="0">
                <a:solidFill>
                  <a:srgbClr val="FF0000"/>
                </a:solidFill>
              </a:rPr>
              <a:t>O incremento </a:t>
            </a:r>
            <a:r>
              <a:rPr lang="pt-BR" sz="1600" b="1" u="sng" dirty="0">
                <a:solidFill>
                  <a:srgbClr val="FF0000"/>
                </a:solidFill>
              </a:rPr>
              <a:t>da pontuação </a:t>
            </a:r>
            <a:r>
              <a:rPr lang="pt-BR" sz="1600" b="1" u="sng" dirty="0" smtClean="0">
                <a:solidFill>
                  <a:srgbClr val="FF0000"/>
                </a:solidFill>
              </a:rPr>
              <a:t>do verificador sobre a dos avaliadores é: </a:t>
            </a:r>
            <a:r>
              <a:rPr lang="pt-BR" sz="1600" b="1" u="sng" dirty="0">
                <a:solidFill>
                  <a:srgbClr val="FF0000"/>
                </a:solidFill>
              </a:rPr>
              <a:t>8 a 12 </a:t>
            </a:r>
            <a:r>
              <a:rPr lang="pt-BR" sz="1600" b="1" u="sng" dirty="0" smtClean="0">
                <a:solidFill>
                  <a:srgbClr val="FF0000"/>
                </a:solidFill>
              </a:rPr>
              <a:t>Pontos Fortes (</a:t>
            </a:r>
            <a:r>
              <a:rPr lang="pt-BR" sz="1600" b="1" u="sng" dirty="0" err="1" smtClean="0">
                <a:solidFill>
                  <a:srgbClr val="FF0000"/>
                </a:solidFill>
              </a:rPr>
              <a:t>PFs</a:t>
            </a:r>
            <a:r>
              <a:rPr lang="pt-BR" sz="1600" b="1" u="sng" dirty="0" smtClean="0">
                <a:solidFill>
                  <a:srgbClr val="FF0000"/>
                </a:solidFill>
              </a:rPr>
              <a:t>) aumenta 20</a:t>
            </a:r>
            <a:r>
              <a:rPr lang="pt-BR" sz="1600" b="1" u="sng" dirty="0">
                <a:solidFill>
                  <a:srgbClr val="FF0000"/>
                </a:solidFill>
              </a:rPr>
              <a:t>%; </a:t>
            </a:r>
            <a:r>
              <a:rPr lang="pt-BR" sz="1600" b="1" u="sng" dirty="0" smtClean="0">
                <a:solidFill>
                  <a:srgbClr val="FF0000"/>
                </a:solidFill>
              </a:rPr>
              <a:t>se de 5 </a:t>
            </a:r>
            <a:r>
              <a:rPr lang="pt-BR" sz="1600" b="1" u="sng" dirty="0">
                <a:solidFill>
                  <a:srgbClr val="FF0000"/>
                </a:solidFill>
              </a:rPr>
              <a:t>a 7 </a:t>
            </a:r>
            <a:r>
              <a:rPr lang="pt-BR" sz="1600" b="1" u="sng" dirty="0" err="1" smtClean="0">
                <a:solidFill>
                  <a:srgbClr val="FF0000"/>
                </a:solidFill>
              </a:rPr>
              <a:t>PFs</a:t>
            </a:r>
            <a:r>
              <a:rPr lang="pt-BR" sz="1600" b="1" u="sng" dirty="0" smtClean="0">
                <a:solidFill>
                  <a:srgbClr val="FF0000"/>
                </a:solidFill>
              </a:rPr>
              <a:t> </a:t>
            </a:r>
            <a:r>
              <a:rPr lang="pt-BR" sz="1600" b="1" u="sng" dirty="0">
                <a:solidFill>
                  <a:srgbClr val="FF0000"/>
                </a:solidFill>
              </a:rPr>
              <a:t>– </a:t>
            </a:r>
            <a:r>
              <a:rPr lang="pt-BR" sz="1600" b="1" u="sng" dirty="0" smtClean="0">
                <a:solidFill>
                  <a:srgbClr val="FF0000"/>
                </a:solidFill>
              </a:rPr>
              <a:t>aumenta 10%.</a:t>
            </a:r>
            <a:endParaRPr lang="pt-BR" sz="1600" b="1" u="sng" dirty="0">
              <a:solidFill>
                <a:srgbClr val="FF0000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357188" y="1484784"/>
            <a:ext cx="7815212" cy="4385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auto">
              <a:spcBef>
                <a:spcPts val="60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pt-BR" sz="24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O </a:t>
            </a:r>
            <a:r>
              <a:rPr lang="pt-BR" sz="24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Verificador</a:t>
            </a:r>
            <a:r>
              <a:rPr lang="pt-BR" sz="24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 deve seguir o seguinte processo:</a:t>
            </a:r>
          </a:p>
          <a:p>
            <a:pPr algn="just" fontAlgn="auto">
              <a:spcBef>
                <a:spcPts val="60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pt-BR" sz="2200" dirty="0">
              <a:solidFill>
                <a:schemeClr val="accent4">
                  <a:lumMod val="75000"/>
                </a:schemeClr>
              </a:solidFill>
              <a:latin typeface="+mn-lt"/>
            </a:endParaRPr>
          </a:p>
          <a:p>
            <a:pPr marL="355600" indent="-355600" algn="just" fontAlgn="auto">
              <a:spcAft>
                <a:spcPts val="0"/>
              </a:spcAft>
              <a:buFont typeface="Arial" pitchFamily="34" charset="0"/>
              <a:buBlip>
                <a:blip r:embed="rId2"/>
              </a:buBlip>
              <a:defRPr/>
            </a:pP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Acessar à </a:t>
            </a:r>
            <a:r>
              <a:rPr lang="pt-BR" sz="22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área administrativa </a:t>
            </a: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do Prêmio SEBRAE Mulher de Negócios;</a:t>
            </a:r>
          </a:p>
          <a:p>
            <a:pPr marL="354013" indent="-354013" algn="just" fontAlgn="auto">
              <a:spcBef>
                <a:spcPts val="600"/>
              </a:spcBef>
              <a:spcAft>
                <a:spcPts val="0"/>
              </a:spcAft>
              <a:buFontTx/>
              <a:buBlip>
                <a:blip r:embed="rId2"/>
              </a:buBlip>
              <a:defRPr/>
            </a:pP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Planejar a </a:t>
            </a:r>
            <a:r>
              <a:rPr lang="pt-BR" sz="22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visita</a:t>
            </a: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, verificar o </a:t>
            </a:r>
            <a:r>
              <a:rPr lang="pt-BR" sz="22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cronograma</a:t>
            </a: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 e elaborar a </a:t>
            </a:r>
            <a:r>
              <a:rPr lang="pt-BR" sz="22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agenda</a:t>
            </a: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;</a:t>
            </a:r>
          </a:p>
          <a:p>
            <a:pPr marL="354013" indent="-354013" algn="just" fontAlgn="auto">
              <a:spcBef>
                <a:spcPts val="600"/>
              </a:spcBef>
              <a:spcAft>
                <a:spcPts val="0"/>
              </a:spcAft>
              <a:buFont typeface="Arial" pitchFamily="34" charset="0"/>
              <a:buBlip>
                <a:blip r:embed="rId2"/>
              </a:buBlip>
              <a:defRPr/>
            </a:pP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Imprimir e analisar o </a:t>
            </a:r>
            <a:r>
              <a:rPr lang="pt-BR" sz="22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relato e as avaliações</a:t>
            </a: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;</a:t>
            </a:r>
          </a:p>
          <a:p>
            <a:pPr marL="354013" indent="-354013" algn="just" fontAlgn="auto">
              <a:spcBef>
                <a:spcPts val="600"/>
              </a:spcBef>
              <a:spcAft>
                <a:spcPts val="0"/>
              </a:spcAft>
              <a:buFont typeface="Arial" pitchFamily="34" charset="0"/>
              <a:buBlip>
                <a:blip r:embed="rId2"/>
              </a:buBlip>
              <a:defRPr/>
            </a:pP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Analisar os </a:t>
            </a:r>
            <a:r>
              <a:rPr lang="pt-BR" sz="22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tópicos de verificação</a:t>
            </a: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;</a:t>
            </a:r>
          </a:p>
          <a:p>
            <a:pPr marL="354013" indent="-354013" algn="just" fontAlgn="auto">
              <a:spcBef>
                <a:spcPts val="600"/>
              </a:spcBef>
              <a:spcAft>
                <a:spcPts val="0"/>
              </a:spcAft>
              <a:buFont typeface="Arial" pitchFamily="34" charset="0"/>
              <a:buBlip>
                <a:blip r:embed="rId2"/>
              </a:buBlip>
              <a:defRPr/>
            </a:pP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Visitar às </a:t>
            </a:r>
            <a:r>
              <a:rPr lang="pt-BR" sz="22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instalações;</a:t>
            </a:r>
          </a:p>
          <a:p>
            <a:pPr marL="354013" indent="-354013" algn="just" fontAlgn="auto">
              <a:spcBef>
                <a:spcPts val="600"/>
              </a:spcBef>
              <a:spcAft>
                <a:spcPts val="0"/>
              </a:spcAft>
              <a:buFont typeface="Arial" pitchFamily="34" charset="0"/>
              <a:buBlip>
                <a:blip r:embed="rId2"/>
              </a:buBlip>
              <a:defRPr/>
            </a:pPr>
            <a:r>
              <a:rPr lang="pt-BR" sz="22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Elaborar os comentários </a:t>
            </a:r>
            <a:r>
              <a:rPr lang="pt-BR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de acordo com o anexo 5.10 do Manual</a:t>
            </a:r>
            <a:r>
              <a:rPr lang="pt-BR" sz="22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.</a:t>
            </a:r>
            <a:endParaRPr lang="pt-BR" sz="2200" dirty="0">
              <a:solidFill>
                <a:schemeClr val="accent4">
                  <a:lumMod val="75000"/>
                </a:schemeClr>
              </a:solidFill>
              <a:latin typeface="+mn-lt"/>
            </a:endParaRPr>
          </a:p>
          <a:p>
            <a:pPr>
              <a:spcBef>
                <a:spcPts val="600"/>
              </a:spcBef>
              <a:defRPr/>
            </a:pPr>
            <a:endParaRPr lang="pt-BR" sz="2200" dirty="0">
              <a:latin typeface="+mn-lt"/>
            </a:endParaRPr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Espaço Reservado para Conteúdo 2"/>
          <p:cNvSpPr>
            <a:spLocks noGrp="1"/>
          </p:cNvSpPr>
          <p:nvPr>
            <p:ph idx="1"/>
          </p:nvPr>
        </p:nvSpPr>
        <p:spPr>
          <a:xfrm>
            <a:off x="971550" y="1773238"/>
            <a:ext cx="6768802" cy="1684337"/>
          </a:xfrm>
        </p:spPr>
        <p:txBody>
          <a:bodyPr/>
          <a:lstStyle/>
          <a:p>
            <a:pPr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charset="0"/>
              <a:buNone/>
            </a:pPr>
            <a:r>
              <a:rPr lang="pt-BR" sz="2600" dirty="0" smtClean="0">
                <a:solidFill>
                  <a:schemeClr val="accent1">
                    <a:lumMod val="75000"/>
                  </a:schemeClr>
                </a:solidFill>
              </a:rPr>
              <a:t>Após a conclusão dos verificadores, o Gestor Estadual submete a Comissão Julgadora, todas as empresas que foram visitadas, apresentando o relato, as avaliações com as pontuações dos avaliadores, a pontuação no </a:t>
            </a:r>
            <a:r>
              <a:rPr lang="pt-BR" sz="2600" dirty="0" smtClean="0">
                <a:solidFill>
                  <a:srgbClr val="FF0000"/>
                </a:solidFill>
              </a:rPr>
              <a:t>questionário de Autoavaliação do Negócio </a:t>
            </a:r>
            <a:r>
              <a:rPr lang="pt-BR" sz="2600" dirty="0" smtClean="0">
                <a:solidFill>
                  <a:schemeClr val="accent1">
                    <a:lumMod val="75000"/>
                  </a:schemeClr>
                </a:solidFill>
              </a:rPr>
              <a:t>e os comentários do verificador.</a:t>
            </a:r>
          </a:p>
          <a:p>
            <a:pPr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charset="0"/>
              <a:buNone/>
            </a:pPr>
            <a:endParaRPr lang="pt-BR" sz="2800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40957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Seleção das Finalistas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Espaço Reservado para Conteúdo 2"/>
          <p:cNvSpPr>
            <a:spLocks noGrp="1"/>
          </p:cNvSpPr>
          <p:nvPr>
            <p:ph idx="1"/>
          </p:nvPr>
        </p:nvSpPr>
        <p:spPr>
          <a:xfrm>
            <a:off x="971550" y="1773238"/>
            <a:ext cx="6984826" cy="1684337"/>
          </a:xfrm>
        </p:spPr>
        <p:txBody>
          <a:bodyPr/>
          <a:lstStyle/>
          <a:p>
            <a:pPr algn="just">
              <a:buBlip>
                <a:blip r:embed="rId2"/>
              </a:buBlip>
            </a:pPr>
            <a:r>
              <a:rPr lang="pt-BR" sz="2800" dirty="0">
                <a:solidFill>
                  <a:schemeClr val="accent4">
                    <a:lumMod val="75000"/>
                  </a:schemeClr>
                </a:solidFill>
              </a:rPr>
              <a:t>Cópia da documentação coletada das empresas (comprovação da regularidade fiscal/estatutária);</a:t>
            </a:r>
          </a:p>
          <a:p>
            <a:pPr algn="just">
              <a:buBlip>
                <a:blip r:embed="rId2"/>
              </a:buBlip>
            </a:pPr>
            <a:r>
              <a:rPr lang="pt-BR" sz="2800" dirty="0">
                <a:solidFill>
                  <a:schemeClr val="accent4">
                    <a:lumMod val="75000"/>
                  </a:schemeClr>
                </a:solidFill>
              </a:rPr>
              <a:t>Pontuação da avaliação e comentários da verificação, atualizados no software (</a:t>
            </a:r>
            <a:r>
              <a:rPr lang="pt-BR" sz="2800" dirty="0">
                <a:solidFill>
                  <a:srgbClr val="FF0000"/>
                </a:solidFill>
              </a:rPr>
              <a:t>destaque ouro, prata e bronze)</a:t>
            </a:r>
            <a:r>
              <a:rPr lang="pt-BR" sz="2800" dirty="0">
                <a:solidFill>
                  <a:schemeClr val="accent4">
                    <a:lumMod val="75000"/>
                  </a:schemeClr>
                </a:solidFill>
              </a:rPr>
              <a:t>;</a:t>
            </a:r>
          </a:p>
          <a:p>
            <a:pPr algn="just">
              <a:buBlip>
                <a:blip r:embed="rId2"/>
              </a:buBlip>
            </a:pPr>
            <a:r>
              <a:rPr lang="pt-BR" sz="2800" dirty="0">
                <a:solidFill>
                  <a:schemeClr val="accent4">
                    <a:lumMod val="75000"/>
                  </a:schemeClr>
                </a:solidFill>
              </a:rPr>
              <a:t>Ata da Comissão Julgadora.</a:t>
            </a:r>
          </a:p>
          <a:p>
            <a:pPr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charset="0"/>
              <a:buNone/>
            </a:pPr>
            <a:endParaRPr lang="pt-BR" sz="2800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40957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Envio da Documentação - FNQ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aixaDeTexto 2"/>
          <p:cNvSpPr txBox="1"/>
          <p:nvPr/>
        </p:nvSpPr>
        <p:spPr>
          <a:xfrm>
            <a:off x="179512" y="5288340"/>
            <a:ext cx="626469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rgbClr val="FF0000"/>
                </a:solidFill>
              </a:rPr>
              <a:t>Atentar para o prazo e enquadramento!!! </a:t>
            </a:r>
          </a:p>
          <a:p>
            <a:pPr algn="ctr">
              <a:defRPr/>
            </a:pPr>
            <a:r>
              <a:rPr lang="pt-BR" b="1" dirty="0">
                <a:solidFill>
                  <a:srgbClr val="FF0000"/>
                </a:solidFill>
              </a:rPr>
              <a:t>Caso, o estado não encaminhe a documentação acima descrita no </a:t>
            </a:r>
            <a:r>
              <a:rPr lang="pt-BR" b="1" dirty="0" smtClean="0">
                <a:solidFill>
                  <a:srgbClr val="FF0000"/>
                </a:solidFill>
              </a:rPr>
              <a:t>prazo (</a:t>
            </a:r>
            <a:r>
              <a:rPr lang="pt-BR" b="1" u="sng" dirty="0" smtClean="0">
                <a:solidFill>
                  <a:srgbClr val="FF0000"/>
                </a:solidFill>
              </a:rPr>
              <a:t>21 de </a:t>
            </a:r>
            <a:r>
              <a:rPr lang="pt-BR" b="1" u="sng" dirty="0" smtClean="0">
                <a:solidFill>
                  <a:srgbClr val="FF0000"/>
                </a:solidFill>
              </a:rPr>
              <a:t>novembro de </a:t>
            </a:r>
            <a:r>
              <a:rPr lang="pt-BR" b="1" u="sng" dirty="0" smtClean="0">
                <a:solidFill>
                  <a:srgbClr val="FF0000"/>
                </a:solidFill>
              </a:rPr>
              <a:t>2014</a:t>
            </a:r>
            <a:r>
              <a:rPr lang="pt-BR" b="1" dirty="0" smtClean="0">
                <a:solidFill>
                  <a:srgbClr val="FF0000"/>
                </a:solidFill>
              </a:rPr>
              <a:t>), </a:t>
            </a:r>
            <a:r>
              <a:rPr lang="pt-BR" b="1" dirty="0">
                <a:solidFill>
                  <a:srgbClr val="FF0000"/>
                </a:solidFill>
              </a:rPr>
              <a:t>ou enquadradas na categoria errada, as empresas vencedoras estaduais serão desconsideradas na etapa nacional.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2560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de cantos arredondados 4"/>
          <p:cNvSpPr/>
          <p:nvPr/>
        </p:nvSpPr>
        <p:spPr>
          <a:xfrm>
            <a:off x="357188" y="40957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Evolução do Prêmio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7" name="Espaço Reservado para Conteú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1802599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1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tângulo de cantos arredondados 6"/>
          <p:cNvSpPr/>
          <p:nvPr/>
        </p:nvSpPr>
        <p:spPr>
          <a:xfrm>
            <a:off x="357189" y="339725"/>
            <a:ext cx="7527180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Cronograma </a:t>
            </a:r>
            <a:r>
              <a:rPr lang="pt-BR" sz="3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2014</a:t>
            </a:r>
            <a:endParaRPr lang="pt-BR" sz="3500" dirty="0">
              <a:solidFill>
                <a:schemeClr val="bg1"/>
              </a:solidFill>
            </a:endParaRPr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5193204"/>
              </p:ext>
            </p:extLst>
          </p:nvPr>
        </p:nvGraphicFramePr>
        <p:xfrm>
          <a:off x="0" y="1489327"/>
          <a:ext cx="9144000" cy="5324049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4499992"/>
                <a:gridCol w="4644008"/>
              </a:tblGrid>
              <a:tr h="27754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800" b="1" dirty="0"/>
                        <a:t>Ação</a:t>
                      </a:r>
                      <a:endParaRPr lang="pt-BR" sz="18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800" b="1" dirty="0"/>
                        <a:t>Data</a:t>
                      </a:r>
                      <a:endParaRPr lang="pt-BR" sz="18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 smtClean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Times New Roman"/>
                        </a:rPr>
                        <a:t>Capacitação e</a:t>
                      </a:r>
                      <a:r>
                        <a:rPr lang="pt-BR" sz="1800" baseline="0" dirty="0" smtClean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Times New Roman"/>
                        </a:rPr>
                        <a:t> Workshop </a:t>
                      </a:r>
                      <a:r>
                        <a:rPr lang="pt-BR" sz="1800" dirty="0" smtClean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Times New Roman"/>
                        </a:rPr>
                        <a:t>Gestoras</a:t>
                      </a:r>
                      <a:endParaRPr lang="pt-BR" sz="1800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 smtClean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Times New Roman"/>
                        </a:rPr>
                        <a:t>26 e 27 de fevereiro</a:t>
                      </a:r>
                      <a:r>
                        <a:rPr lang="pt-BR" sz="1800" baseline="0" dirty="0" smtClean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Times New Roman"/>
                        </a:rPr>
                        <a:t> 2014</a:t>
                      </a:r>
                      <a:endParaRPr lang="pt-BR" sz="1800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Início das candidaturas 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 smtClean="0"/>
                        <a:t>8 de março de 2014 </a:t>
                      </a:r>
                      <a:endParaRPr lang="pt-BR" sz="180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Término das candidaturas 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/>
                        <a:t>31 de </a:t>
                      </a:r>
                      <a:r>
                        <a:rPr lang="pt-BR" sz="1800" dirty="0" smtClean="0"/>
                        <a:t>julho de 2014 (digitação 10 agosto 2014) </a:t>
                      </a:r>
                      <a:endParaRPr lang="pt-BR" sz="180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Capacitação </a:t>
                      </a:r>
                      <a:r>
                        <a:rPr lang="pt-BR" sz="1800" dirty="0" smtClean="0"/>
                        <a:t>Instrutores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 smtClean="0"/>
                        <a:t>4 de junho de 2014 </a:t>
                      </a:r>
                      <a:endParaRPr lang="pt-BR" sz="1800" b="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Capacitação Avaliadores/Verificadores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 smtClean="0"/>
                        <a:t>21 de julho a agosto de 2014</a:t>
                      </a:r>
                      <a:endParaRPr lang="pt-BR" sz="1800" b="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kern="1200" dirty="0" smtClean="0"/>
                        <a:t>SEBE Internacional </a:t>
                      </a:r>
                      <a:endParaRPr lang="pt-BR" sz="1800" kern="1200" dirty="0">
                        <a:solidFill>
                          <a:srgbClr val="006699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 smtClean="0"/>
                        <a:t>19 maio (SEBE) e 20 maio (Sessão</a:t>
                      </a:r>
                      <a:r>
                        <a:rPr lang="pt-BR" sz="1800" baseline="0" dirty="0" smtClean="0"/>
                        <a:t> de Negócios)</a:t>
                      </a:r>
                      <a:endParaRPr lang="pt-BR" sz="1800" b="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</a:tr>
              <a:tr h="33515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pt-BR" sz="1800" kern="1200" dirty="0"/>
                        <a:t>Avaliação/Visitas Etapa Estadual </a:t>
                      </a:r>
                      <a:endParaRPr lang="pt-BR" sz="1800" b="0" kern="120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pt-BR" sz="1800" kern="1200" dirty="0" smtClean="0"/>
                        <a:t>  Agosto a Outubro</a:t>
                      </a:r>
                      <a:r>
                        <a:rPr lang="pt-BR" sz="1800" dirty="0" smtClean="0"/>
                        <a:t> de 2014</a:t>
                      </a:r>
                      <a:endParaRPr lang="pt-BR" sz="1800" b="0" kern="120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Reconhecimento Estadual 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 smtClean="0"/>
                        <a:t>Outubro</a:t>
                      </a:r>
                      <a:r>
                        <a:rPr lang="pt-BR" sz="1800" baseline="0" dirty="0" smtClean="0"/>
                        <a:t> de 2014 a Fevereiro</a:t>
                      </a:r>
                      <a:r>
                        <a:rPr lang="pt-BR" sz="1800" dirty="0" smtClean="0"/>
                        <a:t> de 2015</a:t>
                      </a:r>
                      <a:endParaRPr lang="pt-BR" sz="1800" b="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</a:tr>
              <a:tr h="4006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Envio da documentação das vencedoras à </a:t>
                      </a:r>
                      <a:r>
                        <a:rPr lang="pt-BR" sz="1800" dirty="0" smtClean="0"/>
                        <a:t>FNQ e Banca de Juízes 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/>
                        <a:t>Até </a:t>
                      </a:r>
                      <a:r>
                        <a:rPr lang="pt-BR" sz="1800" dirty="0" smtClean="0"/>
                        <a:t>21 </a:t>
                      </a:r>
                      <a:r>
                        <a:rPr lang="pt-BR" sz="1800" dirty="0"/>
                        <a:t>de </a:t>
                      </a:r>
                      <a:r>
                        <a:rPr lang="pt-BR" sz="1800" dirty="0" smtClean="0"/>
                        <a:t>novembro de</a:t>
                      </a:r>
                      <a:r>
                        <a:rPr lang="pt-BR" sz="1800" baseline="0" dirty="0" smtClean="0"/>
                        <a:t> 2014</a:t>
                      </a:r>
                      <a:r>
                        <a:rPr lang="pt-BR" sz="1800" dirty="0" smtClean="0"/>
                        <a:t> </a:t>
                      </a:r>
                      <a:endParaRPr lang="pt-BR" sz="1800" b="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Etapa Nacional </a:t>
                      </a:r>
                      <a:r>
                        <a:rPr lang="pt-BR" sz="1800" dirty="0" smtClean="0"/>
                        <a:t>2014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750" dirty="0" smtClean="0"/>
                        <a:t>21</a:t>
                      </a:r>
                      <a:r>
                        <a:rPr lang="pt-BR" sz="1750" baseline="0" dirty="0" smtClean="0"/>
                        <a:t> de novembro</a:t>
                      </a:r>
                      <a:r>
                        <a:rPr lang="pt-BR" sz="1750" dirty="0" smtClean="0"/>
                        <a:t> de 2014 </a:t>
                      </a:r>
                      <a:r>
                        <a:rPr lang="pt-BR" sz="1750" dirty="0"/>
                        <a:t>a </a:t>
                      </a:r>
                      <a:r>
                        <a:rPr lang="pt-BR" sz="1750" dirty="0" smtClean="0"/>
                        <a:t>16</a:t>
                      </a:r>
                      <a:r>
                        <a:rPr lang="pt-BR" sz="1750" baseline="0" dirty="0" smtClean="0"/>
                        <a:t> de janeiro</a:t>
                      </a:r>
                      <a:r>
                        <a:rPr lang="pt-BR" sz="1750" dirty="0" smtClean="0"/>
                        <a:t> de 2015</a:t>
                      </a:r>
                      <a:endParaRPr lang="pt-BR" sz="1750" b="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Banca de Juízes – Etapa </a:t>
                      </a:r>
                      <a:r>
                        <a:rPr lang="pt-BR" sz="1800" dirty="0" smtClean="0"/>
                        <a:t>Nacional 2014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 smtClean="0"/>
                        <a:t>19 de janeiro de 2015</a:t>
                      </a:r>
                      <a:endParaRPr lang="pt-BR" sz="1800" b="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5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Reconhecimento Nacional </a:t>
                      </a:r>
                      <a:r>
                        <a:rPr lang="pt-BR" sz="1800" dirty="0" smtClean="0"/>
                        <a:t>2014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/>
                        <a:t>6</a:t>
                      </a:r>
                      <a:r>
                        <a:rPr lang="pt-BR" sz="1800" dirty="0" smtClean="0"/>
                        <a:t> </a:t>
                      </a:r>
                      <a:r>
                        <a:rPr lang="pt-BR" sz="1800" dirty="0"/>
                        <a:t>de março de </a:t>
                      </a:r>
                      <a:r>
                        <a:rPr lang="pt-BR" sz="1800" dirty="0" smtClean="0"/>
                        <a:t>2015  </a:t>
                      </a:r>
                      <a:endParaRPr lang="pt-BR" sz="1800" b="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</a:tr>
              <a:tr h="34561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dirty="0"/>
                        <a:t>Missão Internacional – Vencedoras </a:t>
                      </a:r>
                      <a:r>
                        <a:rPr lang="pt-BR" sz="1800" dirty="0" smtClean="0"/>
                        <a:t>2013</a:t>
                      </a:r>
                      <a:endParaRPr lang="pt-BR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dirty="0" smtClean="0"/>
                        <a:t>Setembro </a:t>
                      </a:r>
                      <a:r>
                        <a:rPr lang="pt-BR" sz="1800" dirty="0"/>
                        <a:t>de </a:t>
                      </a:r>
                      <a:r>
                        <a:rPr lang="pt-BR" sz="1800" dirty="0" smtClean="0"/>
                        <a:t>2014 - </a:t>
                      </a:r>
                      <a:r>
                        <a:rPr lang="pt-BR" sz="1800" dirty="0" smtClean="0">
                          <a:solidFill>
                            <a:srgbClr val="FF0000"/>
                          </a:solidFill>
                        </a:rPr>
                        <a:t>Destino?</a:t>
                      </a:r>
                      <a:r>
                        <a:rPr lang="pt-BR" sz="18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pt-BR" sz="180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endParaRPr lang="pt-BR" sz="1800" b="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723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BR" sz="1800" kern="1200" dirty="0"/>
                        <a:t>Reuniões  do Comitê Gestor </a:t>
                      </a:r>
                      <a:endParaRPr lang="pt-BR" sz="1800" kern="1200" dirty="0">
                        <a:solidFill>
                          <a:srgbClr val="006699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pt-BR" sz="1800" baseline="0" dirty="0" smtClean="0"/>
                        <a:t>21 e 22 de maio e 15 e 16 de outubro de 2014</a:t>
                      </a:r>
                      <a:endParaRPr lang="pt-BR" sz="1800" b="0" dirty="0">
                        <a:solidFill>
                          <a:schemeClr val="tx2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203" marR="48203" marT="24101" marB="24101"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de cantos arredondados 2">
            <a:hlinkClick r:id="rId2" action="ppaction://hlinkpres?slideindex=1&amp;slidetitle="/>
          </p:cNvPr>
          <p:cNvSpPr/>
          <p:nvPr/>
        </p:nvSpPr>
        <p:spPr>
          <a:xfrm>
            <a:off x="357188" y="2428875"/>
            <a:ext cx="8429625" cy="1000125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 Sistema do Prêmio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4"/>
          <p:cNvSpPr>
            <a:spLocks noGrp="1" noChangeArrowheads="1"/>
          </p:cNvSpPr>
          <p:nvPr>
            <p:ph idx="1"/>
          </p:nvPr>
        </p:nvSpPr>
        <p:spPr>
          <a:xfrm>
            <a:off x="1655168" y="1988840"/>
            <a:ext cx="7488832" cy="2593975"/>
          </a:xfrm>
        </p:spPr>
        <p:txBody>
          <a:bodyPr/>
          <a:lstStyle/>
          <a:p>
            <a:pPr marL="0" indent="0" eaLnBrk="1" hangingPunct="1">
              <a:lnSpc>
                <a:spcPct val="150000"/>
              </a:lnSpc>
              <a:buNone/>
            </a:pP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Dia </a:t>
            </a: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26 e 27 </a:t>
            </a: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de </a:t>
            </a: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fevereiro </a:t>
            </a: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– Todos Gestores(as):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Char char="v"/>
            </a:pP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Regulamento 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2014 </a:t>
            </a: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e mudanças no processo ;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Char char="v"/>
            </a:pP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Metas do ciclo;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Char char="v"/>
            </a:pP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Cronograma;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Char char="v"/>
            </a:pP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Novo Sistema;</a:t>
            </a:r>
          </a:p>
          <a:p>
            <a:pPr marL="0" indent="0" eaLnBrk="1" hangingPunct="1">
              <a:lnSpc>
                <a:spcPct val="150000"/>
              </a:lnSpc>
              <a:buFont typeface="Wingdings" pitchFamily="2" charset="2"/>
              <a:buChar char="v"/>
            </a:pPr>
            <a:r>
              <a:rPr lang="pt-BR" sz="2200" dirty="0" smtClean="0">
                <a:solidFill>
                  <a:schemeClr val="accent4">
                    <a:lumMod val="75000"/>
                  </a:schemeClr>
                </a:solidFill>
              </a:rPr>
              <a:t> Peças do Ciclo - Campanha e Plano de Mídia.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endParaRPr lang="pt-BR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tângulo de cantos arredondados 5"/>
          <p:cNvSpPr/>
          <p:nvPr/>
        </p:nvSpPr>
        <p:spPr>
          <a:xfrm>
            <a:off x="357188" y="404813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Pauta da Capacitação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389" t="3735" r="3931" b="5704"/>
          <a:stretch/>
        </p:blipFill>
        <p:spPr>
          <a:xfrm>
            <a:off x="14638" y="1649023"/>
            <a:ext cx="9129362" cy="5184576"/>
          </a:xfrm>
          <a:prstGeom prst="rect">
            <a:avLst/>
          </a:prstGeom>
        </p:spPr>
      </p:pic>
      <p:sp>
        <p:nvSpPr>
          <p:cNvPr id="6" name="Retângulo de cantos arredondados 5">
            <a:hlinkClick r:id="rId4" action="ppaction://hlinkpres?slideindex=1&amp;slidetitle="/>
          </p:cNvPr>
          <p:cNvSpPr/>
          <p:nvPr/>
        </p:nvSpPr>
        <p:spPr>
          <a:xfrm>
            <a:off x="14638" y="116632"/>
            <a:ext cx="8429625" cy="1000125"/>
          </a:xfrm>
          <a:prstGeom prst="roundRect">
            <a:avLst>
              <a:gd name="adj" fmla="val 25411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 </a:t>
            </a:r>
            <a:r>
              <a:rPr lang="pt-BR" sz="28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acesso: </a:t>
            </a:r>
            <a:r>
              <a:rPr lang="pt-B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  <a:hlinkClick r:id="rId5"/>
              </a:rPr>
              <a:t>www.mulherdenegocios.sebrae.com.br</a:t>
            </a:r>
            <a:r>
              <a:rPr lang="pt-B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 </a:t>
            </a:r>
            <a:endParaRPr lang="pt-BR" sz="2800" dirty="0">
              <a:solidFill>
                <a:schemeClr val="bg1"/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879019" y="4725144"/>
            <a:ext cx="4637197" cy="20621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1600" b="1" u="sng" dirty="0" smtClean="0">
                <a:solidFill>
                  <a:srgbClr val="FF0000"/>
                </a:solidFill>
              </a:rPr>
              <a:t>Gestor/Avaliador/Verificador</a:t>
            </a:r>
            <a:r>
              <a:rPr lang="pt-BR" sz="1600" dirty="0" smtClean="0">
                <a:solidFill>
                  <a:srgbClr val="FF0000"/>
                </a:solidFill>
              </a:rPr>
              <a:t>: </a:t>
            </a:r>
            <a:r>
              <a:rPr lang="pt-BR" sz="1600" dirty="0">
                <a:solidFill>
                  <a:srgbClr val="FF0000"/>
                </a:solidFill>
              </a:rPr>
              <a:t>Entrar com o </a:t>
            </a:r>
            <a:r>
              <a:rPr lang="pt-BR" sz="1600" dirty="0" err="1">
                <a:solidFill>
                  <a:srgbClr val="FF0000"/>
                </a:solidFill>
              </a:rPr>
              <a:t>Login</a:t>
            </a:r>
            <a:r>
              <a:rPr lang="pt-BR" sz="1600" dirty="0">
                <a:solidFill>
                  <a:srgbClr val="FF0000"/>
                </a:solidFill>
              </a:rPr>
              <a:t> e a Senha. O </a:t>
            </a:r>
            <a:r>
              <a:rPr lang="pt-BR" sz="1600" dirty="0" err="1">
                <a:solidFill>
                  <a:srgbClr val="FF0000"/>
                </a:solidFill>
              </a:rPr>
              <a:t>Login</a:t>
            </a:r>
            <a:r>
              <a:rPr lang="pt-BR" sz="1600" dirty="0">
                <a:solidFill>
                  <a:srgbClr val="FF0000"/>
                </a:solidFill>
              </a:rPr>
              <a:t> e a Senha do gestor são fornecidos pela empresa que dá suporte aos gestores.  </a:t>
            </a:r>
            <a:r>
              <a:rPr lang="pt-BR" sz="1600" u="sng" dirty="0">
                <a:solidFill>
                  <a:srgbClr val="FF0000"/>
                </a:solidFill>
              </a:rPr>
              <a:t>O gestor é quem cadastra os </a:t>
            </a:r>
            <a:r>
              <a:rPr lang="pt-BR" sz="1600" u="sng" dirty="0" smtClean="0">
                <a:solidFill>
                  <a:srgbClr val="FF0000"/>
                </a:solidFill>
              </a:rPr>
              <a:t>avaliadores/verificadores</a:t>
            </a:r>
            <a:r>
              <a:rPr lang="pt-BR" sz="1600" dirty="0" smtClean="0">
                <a:solidFill>
                  <a:srgbClr val="FF0000"/>
                </a:solidFill>
              </a:rPr>
              <a:t>. </a:t>
            </a:r>
            <a:r>
              <a:rPr lang="pt-BR" sz="1600" dirty="0">
                <a:solidFill>
                  <a:srgbClr val="FF0000"/>
                </a:solidFill>
              </a:rPr>
              <a:t>O </a:t>
            </a:r>
            <a:r>
              <a:rPr lang="pt-BR" sz="1600" dirty="0" err="1">
                <a:solidFill>
                  <a:srgbClr val="FF0000"/>
                </a:solidFill>
              </a:rPr>
              <a:t>login</a:t>
            </a:r>
            <a:r>
              <a:rPr lang="pt-BR" sz="1600" dirty="0">
                <a:solidFill>
                  <a:srgbClr val="FF0000"/>
                </a:solidFill>
              </a:rPr>
              <a:t> e a senha é enviado automaticamente para o e-mail do </a:t>
            </a:r>
            <a:r>
              <a:rPr lang="pt-BR" sz="1600" dirty="0" smtClean="0">
                <a:solidFill>
                  <a:srgbClr val="FF0000"/>
                </a:solidFill>
              </a:rPr>
              <a:t>avaliador/verificador.</a:t>
            </a:r>
            <a:endParaRPr lang="pt-BR" sz="1600" dirty="0">
              <a:solidFill>
                <a:srgbClr val="FF0000"/>
              </a:solidFill>
            </a:endParaRPr>
          </a:p>
          <a:p>
            <a:r>
              <a:rPr lang="pt-BR" sz="1600" b="1" u="sng" dirty="0" smtClean="0">
                <a:solidFill>
                  <a:srgbClr val="FF0000"/>
                </a:solidFill>
              </a:rPr>
              <a:t>Empresárias</a:t>
            </a:r>
            <a:r>
              <a:rPr lang="pt-BR" sz="1600" dirty="0">
                <a:solidFill>
                  <a:srgbClr val="FF0000"/>
                </a:solidFill>
              </a:rPr>
              <a:t>:  Entrar com CNPJ, ou CPF </a:t>
            </a:r>
            <a:r>
              <a:rPr lang="pt-BR" sz="1600" dirty="0" smtClean="0">
                <a:solidFill>
                  <a:srgbClr val="FF0000"/>
                </a:solidFill>
              </a:rPr>
              <a:t>(produtora rural). </a:t>
            </a:r>
            <a:endParaRPr lang="pt-BR" sz="1600" dirty="0">
              <a:solidFill>
                <a:srgbClr val="FF0000"/>
              </a:solidFill>
            </a:endParaRPr>
          </a:p>
        </p:txBody>
      </p:sp>
      <p:cxnSp>
        <p:nvCxnSpPr>
          <p:cNvPr id="9" name="Conector de seta reta 8"/>
          <p:cNvCxnSpPr/>
          <p:nvPr/>
        </p:nvCxnSpPr>
        <p:spPr>
          <a:xfrm flipV="1">
            <a:off x="2483768" y="2276872"/>
            <a:ext cx="720080" cy="24482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622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7087" t="7873" r="775" b="6486"/>
          <a:stretch/>
        </p:blipFill>
        <p:spPr>
          <a:xfrm>
            <a:off x="-26778" y="1725753"/>
            <a:ext cx="9170778" cy="5114473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3707904" y="260648"/>
            <a:ext cx="4536504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Campos para pesquisa de inscritas/candidatas: Os campos  marcados com ˅ permitem o filtro de empresas</a:t>
            </a:r>
            <a:r>
              <a:rPr lang="pt-BR" dirty="0" smtClean="0">
                <a:solidFill>
                  <a:srgbClr val="FF0000"/>
                </a:solidFill>
              </a:rPr>
              <a:t>.</a:t>
            </a:r>
            <a:endParaRPr lang="pt-BR" dirty="0"/>
          </a:p>
        </p:txBody>
      </p:sp>
      <p:cxnSp>
        <p:nvCxnSpPr>
          <p:cNvPr id="8" name="Conector de seta reta 7"/>
          <p:cNvCxnSpPr/>
          <p:nvPr/>
        </p:nvCxnSpPr>
        <p:spPr>
          <a:xfrm flipH="1">
            <a:off x="1835696" y="1196752"/>
            <a:ext cx="2664296" cy="25202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/>
          <p:cNvCxnSpPr/>
          <p:nvPr/>
        </p:nvCxnSpPr>
        <p:spPr>
          <a:xfrm flipH="1">
            <a:off x="3779912" y="836712"/>
            <a:ext cx="2592288" cy="36724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/>
          <p:cNvCxnSpPr/>
          <p:nvPr/>
        </p:nvCxnSpPr>
        <p:spPr>
          <a:xfrm flipH="1">
            <a:off x="3779912" y="908720"/>
            <a:ext cx="2582554" cy="49685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13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179512" y="75008"/>
            <a:ext cx="3816424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Opção que permite ver o ranking com base na </a:t>
            </a:r>
            <a:r>
              <a:rPr lang="pt-BR" dirty="0" err="1" smtClean="0">
                <a:solidFill>
                  <a:srgbClr val="FF0000"/>
                </a:solidFill>
              </a:rPr>
              <a:t>Autoavaliação</a:t>
            </a:r>
            <a:r>
              <a:rPr lang="pt-BR" dirty="0" smtClean="0">
                <a:solidFill>
                  <a:srgbClr val="FF0000"/>
                </a:solidFill>
              </a:rPr>
              <a:t> do Negócio.  Essa opção é a que permite a designação de avaliadores.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5148064" y="188640"/>
            <a:ext cx="3744416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Opção que permite ver o ranking após a avaliação pelos avaliadores, assim como designar o verificador.</a:t>
            </a:r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3"/>
          <a:srcRect l="8066" t="7673" r="3932" b="8657"/>
          <a:stretch/>
        </p:blipFill>
        <p:spPr>
          <a:xfrm>
            <a:off x="0" y="1556792"/>
            <a:ext cx="9116768" cy="5200841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5674000" y="4516405"/>
            <a:ext cx="3456384" cy="23083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lvl="0"/>
            <a:r>
              <a:rPr lang="pt-BR" b="1" dirty="0" smtClean="0">
                <a:solidFill>
                  <a:srgbClr val="FF0000"/>
                </a:solidFill>
              </a:rPr>
              <a:t>Notas: 1) Observar que 20% da pontuação da Classificada vêm da </a:t>
            </a:r>
            <a:r>
              <a:rPr lang="pt-BR" b="1" dirty="0" err="1" smtClean="0">
                <a:solidFill>
                  <a:srgbClr val="FF0000"/>
                </a:solidFill>
              </a:rPr>
              <a:t>Autovaliação</a:t>
            </a:r>
            <a:r>
              <a:rPr lang="pt-BR" b="1" dirty="0" smtClean="0">
                <a:solidFill>
                  <a:srgbClr val="FF0000"/>
                </a:solidFill>
              </a:rPr>
              <a:t> do Negócio; 2) O número de Pontos Fortes do verificador impacta a pontuação dada pelos avaliadores: </a:t>
            </a:r>
            <a:r>
              <a:rPr lang="pt-BR" b="1" u="sng" dirty="0">
                <a:solidFill>
                  <a:srgbClr val="FF0000"/>
                </a:solidFill>
              </a:rPr>
              <a:t>8 a 12 Pontos Fortes (</a:t>
            </a:r>
            <a:r>
              <a:rPr lang="pt-BR" b="1" u="sng" dirty="0" err="1">
                <a:solidFill>
                  <a:srgbClr val="FF0000"/>
                </a:solidFill>
              </a:rPr>
              <a:t>PFs</a:t>
            </a:r>
            <a:r>
              <a:rPr lang="pt-BR" b="1" u="sng" dirty="0">
                <a:solidFill>
                  <a:srgbClr val="FF0000"/>
                </a:solidFill>
              </a:rPr>
              <a:t>) aumenta 20%; se de 5 a 7 </a:t>
            </a:r>
            <a:r>
              <a:rPr lang="pt-BR" b="1" u="sng" dirty="0" err="1">
                <a:solidFill>
                  <a:srgbClr val="FF0000"/>
                </a:solidFill>
              </a:rPr>
              <a:t>PFs</a:t>
            </a:r>
            <a:r>
              <a:rPr lang="pt-BR" b="1" u="sng" dirty="0">
                <a:solidFill>
                  <a:srgbClr val="FF0000"/>
                </a:solidFill>
              </a:rPr>
              <a:t> – aumenta 10</a:t>
            </a:r>
            <a:r>
              <a:rPr lang="pt-BR" b="1" u="sng" dirty="0" smtClean="0">
                <a:solidFill>
                  <a:srgbClr val="FF0000"/>
                </a:solidFill>
              </a:rPr>
              <a:t>%.</a:t>
            </a:r>
            <a:endParaRPr lang="pt-BR" b="1" u="sng" dirty="0">
              <a:solidFill>
                <a:srgbClr val="FF0000"/>
              </a:solidFill>
            </a:endParaRPr>
          </a:p>
        </p:txBody>
      </p:sp>
      <p:cxnSp>
        <p:nvCxnSpPr>
          <p:cNvPr id="7" name="Conector de seta reta 6"/>
          <p:cNvCxnSpPr/>
          <p:nvPr/>
        </p:nvCxnSpPr>
        <p:spPr>
          <a:xfrm>
            <a:off x="539552" y="1275337"/>
            <a:ext cx="396044" cy="7855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/>
          <p:nvPr/>
        </p:nvCxnSpPr>
        <p:spPr>
          <a:xfrm flipH="1">
            <a:off x="2087724" y="1111970"/>
            <a:ext cx="3636404" cy="13525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/>
          <p:cNvSpPr txBox="1"/>
          <p:nvPr/>
        </p:nvSpPr>
        <p:spPr>
          <a:xfrm>
            <a:off x="4932040" y="2104356"/>
            <a:ext cx="3168352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Opção que permite ver o ranking após a </a:t>
            </a:r>
            <a:r>
              <a:rPr lang="pt-BR" dirty="0" smtClean="0">
                <a:solidFill>
                  <a:srgbClr val="FF0000"/>
                </a:solidFill>
              </a:rPr>
              <a:t>verificação </a:t>
            </a:r>
            <a:r>
              <a:rPr lang="pt-BR" dirty="0">
                <a:solidFill>
                  <a:srgbClr val="FF0000"/>
                </a:solidFill>
              </a:rPr>
              <a:t>pelos </a:t>
            </a:r>
            <a:r>
              <a:rPr lang="pt-BR" dirty="0" smtClean="0">
                <a:solidFill>
                  <a:srgbClr val="FF0000"/>
                </a:solidFill>
              </a:rPr>
              <a:t>verificadores, </a:t>
            </a:r>
            <a:r>
              <a:rPr lang="pt-BR" dirty="0">
                <a:solidFill>
                  <a:srgbClr val="FF0000"/>
                </a:solidFill>
              </a:rPr>
              <a:t>assim como </a:t>
            </a:r>
            <a:r>
              <a:rPr lang="pt-BR" dirty="0" smtClean="0">
                <a:solidFill>
                  <a:srgbClr val="FF0000"/>
                </a:solidFill>
              </a:rPr>
              <a:t>assinalar finalistas/vencedoras.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19" name="Conector de seta reta 18"/>
          <p:cNvCxnSpPr/>
          <p:nvPr/>
        </p:nvCxnSpPr>
        <p:spPr>
          <a:xfrm flipH="1" flipV="1">
            <a:off x="2087724" y="2708920"/>
            <a:ext cx="2844316" cy="2160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13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9450" t="6890" r="20867" b="6781"/>
          <a:stretch/>
        </p:blipFill>
        <p:spPr>
          <a:xfrm>
            <a:off x="112558" y="143458"/>
            <a:ext cx="9033120" cy="671454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4629118" y="620688"/>
            <a:ext cx="2535170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Clicar aqui para designar dentre os avaliadores cadastrados.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7" name="Conector de seta reta 6"/>
          <p:cNvCxnSpPr/>
          <p:nvPr/>
        </p:nvCxnSpPr>
        <p:spPr>
          <a:xfrm flipH="1">
            <a:off x="4716016" y="1556792"/>
            <a:ext cx="288032" cy="10081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de seta reta 8"/>
          <p:cNvCxnSpPr/>
          <p:nvPr/>
        </p:nvCxnSpPr>
        <p:spPr>
          <a:xfrm>
            <a:off x="5896703" y="1544018"/>
            <a:ext cx="115457" cy="9488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/>
          <p:nvPr/>
        </p:nvCxnSpPr>
        <p:spPr>
          <a:xfrm>
            <a:off x="6660232" y="1556792"/>
            <a:ext cx="720080" cy="8640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53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9839" t="13579" r="3341" b="4719"/>
          <a:stretch/>
        </p:blipFill>
        <p:spPr>
          <a:xfrm>
            <a:off x="10178" y="1392232"/>
            <a:ext cx="9133822" cy="5157192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-10178" y="2492896"/>
            <a:ext cx="1485834" cy="41044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6948264" y="2492896"/>
            <a:ext cx="2016224" cy="39604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1115616" y="332656"/>
            <a:ext cx="6696744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No ranking de classificadas (após avaliação pelos avaliadores), clicar aqui para designar o verificador., dentre os cadastrados. Considerar a pontuação dos avaliadores, da </a:t>
            </a:r>
            <a:r>
              <a:rPr lang="pt-BR" dirty="0" err="1" smtClean="0">
                <a:solidFill>
                  <a:srgbClr val="FF0000"/>
                </a:solidFill>
              </a:rPr>
              <a:t>autoavaliação</a:t>
            </a:r>
            <a:r>
              <a:rPr lang="pt-BR" dirty="0" smtClean="0">
                <a:solidFill>
                  <a:srgbClr val="FF0000"/>
                </a:solidFill>
              </a:rPr>
              <a:t> do negócio, na escolha das candidatas  que serão enviadas para a comissão julgadora.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11" name="Conector de seta reta 10"/>
          <p:cNvCxnSpPr/>
          <p:nvPr/>
        </p:nvCxnSpPr>
        <p:spPr>
          <a:xfrm>
            <a:off x="3707904" y="1532985"/>
            <a:ext cx="432048" cy="13199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/>
          <p:cNvCxnSpPr/>
          <p:nvPr/>
        </p:nvCxnSpPr>
        <p:spPr>
          <a:xfrm>
            <a:off x="5220072" y="1532985"/>
            <a:ext cx="0" cy="5278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>
            <a:off x="5652120" y="1532985"/>
            <a:ext cx="144016" cy="59987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/>
          <p:cNvCxnSpPr/>
          <p:nvPr/>
        </p:nvCxnSpPr>
        <p:spPr>
          <a:xfrm>
            <a:off x="6012160" y="1532985"/>
            <a:ext cx="72008" cy="5278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5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133AA07-9199-43A2-82F7-D8DFE32E6EF4}" type="slidenum">
              <a:rPr lang="pt-BR" smtClean="0"/>
              <a:pPr>
                <a:defRPr/>
              </a:pPr>
              <a:t>35</a:t>
            </a:fld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8656" t="8657" r="4522" b="8657"/>
          <a:stretch/>
        </p:blipFill>
        <p:spPr>
          <a:xfrm>
            <a:off x="0" y="1632858"/>
            <a:ext cx="9144000" cy="5225142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0" y="3068960"/>
            <a:ext cx="2195736" cy="365251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3347864" y="178057"/>
            <a:ext cx="3816424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Esse ranking permite ver as melhores pontuadas após visita de verificação e para assinalar as vencedora estaduais, assim como prata e bronze, de cada categoria. 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7" name="Conector de seta reta 6"/>
          <p:cNvCxnSpPr/>
          <p:nvPr/>
        </p:nvCxnSpPr>
        <p:spPr>
          <a:xfrm flipH="1">
            <a:off x="2987824" y="1632858"/>
            <a:ext cx="918592" cy="16521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/>
          <p:cNvCxnSpPr/>
          <p:nvPr/>
        </p:nvCxnSpPr>
        <p:spPr>
          <a:xfrm flipH="1">
            <a:off x="3447120" y="1268760"/>
            <a:ext cx="1484920" cy="19871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/>
          <p:cNvCxnSpPr/>
          <p:nvPr/>
        </p:nvCxnSpPr>
        <p:spPr>
          <a:xfrm flipH="1">
            <a:off x="3906416" y="1268760"/>
            <a:ext cx="1637184" cy="20162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9803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323528" y="151472"/>
            <a:ext cx="2376264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Clicar aqui, para gerar os relatórios disponibilizados pelo sistema. Clicar em buscar após seleção.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7" name="Conector de seta reta 6"/>
          <p:cNvCxnSpPr/>
          <p:nvPr/>
        </p:nvCxnSpPr>
        <p:spPr>
          <a:xfrm>
            <a:off x="2412541" y="1656402"/>
            <a:ext cx="574501" cy="2754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3"/>
          <a:srcRect l="4725" t="8858" r="16725" b="20268"/>
          <a:stretch/>
        </p:blipFill>
        <p:spPr>
          <a:xfrm>
            <a:off x="0" y="1981678"/>
            <a:ext cx="8964488" cy="485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8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0429" t="9642" r="13973" b="5704"/>
          <a:stretch/>
        </p:blipFill>
        <p:spPr>
          <a:xfrm>
            <a:off x="10541" y="820848"/>
            <a:ext cx="9133459" cy="6136543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4103440" y="68928"/>
            <a:ext cx="5040560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Clicar aqui, para ver os usuários cadastrados e para cadastrar um novo usuário (avaliador/verificador).</a:t>
            </a:r>
          </a:p>
        </p:txBody>
      </p:sp>
      <p:cxnSp>
        <p:nvCxnSpPr>
          <p:cNvPr id="6" name="Conector de seta reta 5"/>
          <p:cNvCxnSpPr>
            <a:stCxn id="3" idx="1"/>
          </p:cNvCxnSpPr>
          <p:nvPr/>
        </p:nvCxnSpPr>
        <p:spPr>
          <a:xfrm flipH="1">
            <a:off x="3635896" y="392094"/>
            <a:ext cx="467544" cy="4287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15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6926" t="7673" r="12200" b="5703"/>
          <a:stretch/>
        </p:blipFill>
        <p:spPr>
          <a:xfrm>
            <a:off x="0" y="165297"/>
            <a:ext cx="9144000" cy="67056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635896" y="1268760"/>
            <a:ext cx="2808312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Inserir dados cadastrais do avaliador/verificador.  O </a:t>
            </a:r>
            <a:r>
              <a:rPr lang="pt-BR" dirty="0" err="1" smtClean="0">
                <a:solidFill>
                  <a:srgbClr val="FF0000"/>
                </a:solidFill>
              </a:rPr>
              <a:t>login</a:t>
            </a:r>
            <a:r>
              <a:rPr lang="pt-BR" dirty="0" smtClean="0">
                <a:solidFill>
                  <a:srgbClr val="FF0000"/>
                </a:solidFill>
              </a:rPr>
              <a:t> e a senha serão enviados para o e-mail cadastrado.</a:t>
            </a:r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43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3"/>
          <a:srcRect l="6498" t="16735" r="3138" b="14688"/>
          <a:stretch/>
        </p:blipFill>
        <p:spPr>
          <a:xfrm>
            <a:off x="0" y="2694426"/>
            <a:ext cx="9144000" cy="4163573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971600" y="620688"/>
            <a:ext cx="5184576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rgbClr val="FF0000"/>
                </a:solidFill>
              </a:rPr>
              <a:t>Processo de Avaliação</a:t>
            </a:r>
            <a:r>
              <a:rPr lang="pt-BR" dirty="0" smtClean="0">
                <a:solidFill>
                  <a:srgbClr val="FF0000"/>
                </a:solidFill>
              </a:rPr>
              <a:t>: O avaliador deverá inserir seu </a:t>
            </a:r>
            <a:r>
              <a:rPr lang="pt-BR" dirty="0" err="1" smtClean="0">
                <a:solidFill>
                  <a:srgbClr val="FF0000"/>
                </a:solidFill>
              </a:rPr>
              <a:t>login</a:t>
            </a:r>
            <a:r>
              <a:rPr lang="pt-BR" dirty="0" smtClean="0">
                <a:solidFill>
                  <a:srgbClr val="FF0000"/>
                </a:solidFill>
              </a:rPr>
              <a:t> e senha na tela inicial do sistema, para ver quais empresas lhe foram designadas. Clicar na seta para iniciar o processo de avaliação.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8" name="Conector de seta reta 7"/>
          <p:cNvCxnSpPr/>
          <p:nvPr/>
        </p:nvCxnSpPr>
        <p:spPr>
          <a:xfrm flipH="1">
            <a:off x="1259632" y="1916832"/>
            <a:ext cx="1728192" cy="45365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/>
          <p:cNvCxnSpPr/>
          <p:nvPr/>
        </p:nvCxnSpPr>
        <p:spPr>
          <a:xfrm>
            <a:off x="5076056" y="1821017"/>
            <a:ext cx="1080120" cy="47043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06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4"/>
          <p:cNvSpPr>
            <a:spLocks noGrp="1" noChangeArrowheads="1"/>
          </p:cNvSpPr>
          <p:nvPr>
            <p:ph idx="1"/>
          </p:nvPr>
        </p:nvSpPr>
        <p:spPr>
          <a:xfrm>
            <a:off x="2986808" y="1772816"/>
            <a:ext cx="6157192" cy="2593975"/>
          </a:xfrm>
        </p:spPr>
        <p:txBody>
          <a:bodyPr/>
          <a:lstStyle/>
          <a:p>
            <a:pPr eaLnBrk="1" fontAlgn="auto" hangingPunct="1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Font typeface="Arial" pitchFamily="34" charset="0"/>
              <a:buBlip>
                <a:blip r:embed="rId2"/>
              </a:buBlip>
              <a:defRPr/>
            </a:pPr>
            <a:r>
              <a:rPr lang="pt-BR" sz="4000" b="1" kern="0" dirty="0" smtClean="0">
                <a:solidFill>
                  <a:schemeClr val="accent4">
                    <a:lumMod val="75000"/>
                  </a:schemeClr>
                </a:solidFill>
                <a:cs typeface="Arial" charset="0"/>
              </a:rPr>
              <a:t> Nome</a:t>
            </a: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Font typeface="Arial" pitchFamily="34" charset="0"/>
              <a:buBlip>
                <a:blip r:embed="rId2"/>
              </a:buBlip>
              <a:defRPr/>
            </a:pPr>
            <a:r>
              <a:rPr lang="pt-BR" sz="4000" b="1" kern="0" dirty="0" smtClean="0">
                <a:solidFill>
                  <a:schemeClr val="accent4">
                    <a:lumMod val="75000"/>
                  </a:schemeClr>
                </a:solidFill>
                <a:cs typeface="Arial" charset="0"/>
              </a:rPr>
              <a:t> Estado</a:t>
            </a: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Font typeface="Arial" pitchFamily="34" charset="0"/>
              <a:buBlip>
                <a:blip r:embed="rId2"/>
              </a:buBlip>
              <a:defRPr/>
            </a:pPr>
            <a:r>
              <a:rPr lang="pt-BR" sz="4000" b="1" kern="0" dirty="0" smtClean="0">
                <a:solidFill>
                  <a:schemeClr val="accent4">
                    <a:lumMod val="75000"/>
                  </a:schemeClr>
                </a:solidFill>
                <a:cs typeface="Arial" charset="0"/>
              </a:rPr>
              <a:t> Função</a:t>
            </a: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Font typeface="Arial" pitchFamily="34" charset="0"/>
              <a:buBlip>
                <a:blip r:embed="rId2"/>
              </a:buBlip>
              <a:defRPr/>
            </a:pPr>
            <a:r>
              <a:rPr lang="pt-BR" sz="4000" b="1" kern="0" dirty="0" smtClean="0">
                <a:solidFill>
                  <a:schemeClr val="accent4">
                    <a:lumMod val="75000"/>
                  </a:schemeClr>
                </a:solidFill>
                <a:cs typeface="Arial" charset="0"/>
              </a:rPr>
              <a:t> Expectativas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endParaRPr lang="pt-BR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tângulo de cantos arredondados 5"/>
          <p:cNvSpPr/>
          <p:nvPr/>
        </p:nvSpPr>
        <p:spPr>
          <a:xfrm>
            <a:off x="357188" y="404813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Abertura e Apresentações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8107" t="8657" r="13972" b="5703"/>
          <a:stretch/>
        </p:blipFill>
        <p:spPr>
          <a:xfrm>
            <a:off x="12343" y="-21668"/>
            <a:ext cx="9158716" cy="692876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635896" y="4160561"/>
            <a:ext cx="3384376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Clicar no sinal de + para avaliar cada requisito/item da candidata.  Serão abertos campos para identificar as linhas onde foi encontrada a evidência. 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6" name="Conector de seta reta 5"/>
          <p:cNvCxnSpPr/>
          <p:nvPr/>
        </p:nvCxnSpPr>
        <p:spPr>
          <a:xfrm>
            <a:off x="7020272" y="4437112"/>
            <a:ext cx="1728192" cy="4621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/>
          <p:cNvCxnSpPr/>
          <p:nvPr/>
        </p:nvCxnSpPr>
        <p:spPr>
          <a:xfrm>
            <a:off x="7020272" y="5144418"/>
            <a:ext cx="1800200" cy="11649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50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9879" t="7672" r="12790" b="5704"/>
          <a:stretch/>
        </p:blipFill>
        <p:spPr>
          <a:xfrm>
            <a:off x="32886" y="-36569"/>
            <a:ext cx="9111114" cy="6894569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26499" y="-13218"/>
            <a:ext cx="4320480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Clicar se no relato foi encontrada evidência de atendimento ao item. Se afirmativo, informar se levemente ou fortemente evidenciado. Nesse caso, é obrigatório informar o intervalo de linhas. 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8" name="Conector de seta reta 7"/>
          <p:cNvCxnSpPr/>
          <p:nvPr/>
        </p:nvCxnSpPr>
        <p:spPr>
          <a:xfrm flipH="1">
            <a:off x="2699792" y="1161912"/>
            <a:ext cx="720080" cy="10801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/>
          <p:cNvCxnSpPr/>
          <p:nvPr/>
        </p:nvCxnSpPr>
        <p:spPr>
          <a:xfrm flipH="1">
            <a:off x="5652120" y="1464110"/>
            <a:ext cx="72008" cy="77792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/>
          <p:cNvCxnSpPr/>
          <p:nvPr/>
        </p:nvCxnSpPr>
        <p:spPr>
          <a:xfrm>
            <a:off x="5724128" y="1464110"/>
            <a:ext cx="1089357" cy="77792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/>
          <p:cNvCxnSpPr/>
          <p:nvPr/>
        </p:nvCxnSpPr>
        <p:spPr>
          <a:xfrm>
            <a:off x="5730755" y="1464110"/>
            <a:ext cx="2225621" cy="10287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476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8698" t="15547" r="13972" b="5703"/>
          <a:stretch/>
        </p:blipFill>
        <p:spPr>
          <a:xfrm>
            <a:off x="0" y="441158"/>
            <a:ext cx="9144000" cy="6416842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843808" y="260648"/>
            <a:ext cx="3528392" cy="20313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Caso deseje designar um Avaliador como Verificador, lembrar de Editar o Cadastro do Usuário, alterando o perfil de Avaliador para Verificador. Só após isso o Verificador ficará disponível para designação para realizar a visita. 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6" name="Conector de seta reta 5"/>
          <p:cNvCxnSpPr/>
          <p:nvPr/>
        </p:nvCxnSpPr>
        <p:spPr>
          <a:xfrm flipH="1">
            <a:off x="1835696" y="2348880"/>
            <a:ext cx="1800200" cy="309634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130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9288" t="7672" r="15154" b="4720"/>
          <a:stretch/>
        </p:blipFill>
        <p:spPr>
          <a:xfrm>
            <a:off x="0" y="-40096"/>
            <a:ext cx="9144000" cy="6841326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5436096" y="4221088"/>
            <a:ext cx="3312368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O Relatório interno apresenta a pontuação e os comentários dos avaliadores e do verificador.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6" name="Conector de seta reta 5"/>
          <p:cNvCxnSpPr/>
          <p:nvPr/>
        </p:nvCxnSpPr>
        <p:spPr>
          <a:xfrm flipH="1" flipV="1">
            <a:off x="1619672" y="2924944"/>
            <a:ext cx="3816424" cy="13681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/>
          <p:cNvCxnSpPr/>
          <p:nvPr/>
        </p:nvCxnSpPr>
        <p:spPr>
          <a:xfrm flipH="1" flipV="1">
            <a:off x="1547664" y="3789040"/>
            <a:ext cx="3888432" cy="10081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/>
          <p:nvPr/>
        </p:nvCxnSpPr>
        <p:spPr>
          <a:xfrm flipH="1">
            <a:off x="1187624" y="4934781"/>
            <a:ext cx="4248472" cy="4384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50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8698" t="7672" r="15744" b="7672"/>
          <a:stretch/>
        </p:blipFill>
        <p:spPr>
          <a:xfrm>
            <a:off x="107504" y="12563"/>
            <a:ext cx="9036496" cy="6833379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635896" y="3429252"/>
            <a:ext cx="5256584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O Relatório interno mostra também quais são os Pontos Fortes e Oportunidades de Melhoria, como o Relato. Ele pode ser recortado e colado para o documento que é entregue aos juízes.</a:t>
            </a:r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67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7476" t="13578" r="2750" b="10625"/>
          <a:stretch/>
        </p:blipFill>
        <p:spPr>
          <a:xfrm>
            <a:off x="16775" y="2256032"/>
            <a:ext cx="9144000" cy="46321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4067944" y="548680"/>
            <a:ext cx="4032448" cy="17543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rgbClr val="FF0000"/>
                </a:solidFill>
              </a:rPr>
              <a:t>Processo de Verificação</a:t>
            </a:r>
            <a:r>
              <a:rPr lang="pt-BR" dirty="0" smtClean="0">
                <a:solidFill>
                  <a:srgbClr val="FF0000"/>
                </a:solidFill>
              </a:rPr>
              <a:t>: Após entrar com o </a:t>
            </a:r>
            <a:r>
              <a:rPr lang="pt-BR" dirty="0" err="1" smtClean="0">
                <a:solidFill>
                  <a:srgbClr val="FF0000"/>
                </a:solidFill>
              </a:rPr>
              <a:t>login</a:t>
            </a:r>
            <a:r>
              <a:rPr lang="pt-BR" dirty="0" smtClean="0">
                <a:solidFill>
                  <a:srgbClr val="FF0000"/>
                </a:solidFill>
              </a:rPr>
              <a:t> e senha na tela inicial do sistema o verificador verá as empresas que lhe foram designadas para verificação. Clicar aqui, para inserção das informações após a visita.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6" name="Conector de seta reta 5"/>
          <p:cNvCxnSpPr/>
          <p:nvPr/>
        </p:nvCxnSpPr>
        <p:spPr>
          <a:xfrm>
            <a:off x="5364088" y="2256032"/>
            <a:ext cx="1800200" cy="31891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266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9287" t="7672" r="14563" b="5704"/>
          <a:stretch/>
        </p:blipFill>
        <p:spPr>
          <a:xfrm>
            <a:off x="34585" y="0"/>
            <a:ext cx="9144000" cy="6744903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5004048" y="4293096"/>
            <a:ext cx="3384376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Clicar no sinal de mais para inserir o comentário dos requisitos/itens. Será aberto um campo para descrição do comentário.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6" name="Conector de seta reta 5"/>
          <p:cNvCxnSpPr/>
          <p:nvPr/>
        </p:nvCxnSpPr>
        <p:spPr>
          <a:xfrm>
            <a:off x="8244408" y="5517232"/>
            <a:ext cx="576064" cy="5040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/>
          <p:cNvCxnSpPr/>
          <p:nvPr/>
        </p:nvCxnSpPr>
        <p:spPr>
          <a:xfrm flipH="1">
            <a:off x="2843808" y="4437112"/>
            <a:ext cx="2160240" cy="4621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497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9289" t="7673" r="13972" b="8657"/>
          <a:stretch/>
        </p:blipFill>
        <p:spPr>
          <a:xfrm>
            <a:off x="0" y="-20230"/>
            <a:ext cx="9144000" cy="687823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3839" y="4005064"/>
            <a:ext cx="4810161" cy="1042506"/>
          </a:xfrm>
          <a:prstGeom prst="rect">
            <a:avLst/>
          </a:prstGeom>
        </p:spPr>
      </p:pic>
      <p:cxnSp>
        <p:nvCxnSpPr>
          <p:cNvPr id="7" name="Conector de seta reta 6"/>
          <p:cNvCxnSpPr/>
          <p:nvPr/>
        </p:nvCxnSpPr>
        <p:spPr>
          <a:xfrm flipH="1" flipV="1">
            <a:off x="5940152" y="3717032"/>
            <a:ext cx="360040" cy="2880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/>
          <p:cNvCxnSpPr/>
          <p:nvPr/>
        </p:nvCxnSpPr>
        <p:spPr>
          <a:xfrm flipV="1">
            <a:off x="6300192" y="3645024"/>
            <a:ext cx="438727" cy="3600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ixaDeTexto 15"/>
          <p:cNvSpPr txBox="1"/>
          <p:nvPr/>
        </p:nvSpPr>
        <p:spPr>
          <a:xfrm>
            <a:off x="251520" y="5373216"/>
            <a:ext cx="3960440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O comentário ao final é obrigatório. Lembrar de clicar em Finalizar e enviar ao gestor. 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18" name="Conector de seta reta 17"/>
          <p:cNvCxnSpPr/>
          <p:nvPr/>
        </p:nvCxnSpPr>
        <p:spPr>
          <a:xfrm flipV="1">
            <a:off x="611560" y="4437112"/>
            <a:ext cx="648072" cy="8640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/>
          <p:cNvCxnSpPr/>
          <p:nvPr/>
        </p:nvCxnSpPr>
        <p:spPr>
          <a:xfrm>
            <a:off x="4211960" y="5661248"/>
            <a:ext cx="2664296" cy="6352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408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124744"/>
            <a:ext cx="8229600" cy="4525963"/>
          </a:xfrm>
        </p:spPr>
        <p:txBody>
          <a:bodyPr/>
          <a:lstStyle/>
          <a:p>
            <a:pPr algn="ctr">
              <a:buNone/>
            </a:pPr>
            <a:endParaRPr lang="pt-BR" sz="4400" dirty="0" smtClean="0">
              <a:solidFill>
                <a:schemeClr val="accent4">
                  <a:lumMod val="50000"/>
                </a:schemeClr>
              </a:solidFill>
            </a:endParaRPr>
          </a:p>
          <a:p>
            <a:pPr algn="ctr">
              <a:buNone/>
            </a:pPr>
            <a:r>
              <a:rPr lang="pt-BR" sz="4400" dirty="0" smtClean="0">
                <a:solidFill>
                  <a:schemeClr val="accent4">
                    <a:lumMod val="50000"/>
                  </a:schemeClr>
                </a:solidFill>
              </a:rPr>
              <a:t>Muito Agradecido!!</a:t>
            </a:r>
          </a:p>
          <a:p>
            <a:pPr algn="ctr">
              <a:buNone/>
            </a:pPr>
            <a:r>
              <a:rPr lang="pt-BR" sz="4400" dirty="0" smtClean="0">
                <a:solidFill>
                  <a:schemeClr val="accent4">
                    <a:lumMod val="50000"/>
                  </a:schemeClr>
                </a:solidFill>
              </a:rPr>
              <a:t>Francisco Teixeira Neto</a:t>
            </a:r>
          </a:p>
          <a:p>
            <a:pPr algn="ctr">
              <a:buNone/>
            </a:pPr>
            <a:r>
              <a:rPr lang="pt-BR" sz="4400" dirty="0" smtClean="0">
                <a:solidFill>
                  <a:schemeClr val="accent4">
                    <a:lumMod val="50000"/>
                  </a:schemeClr>
                </a:solidFill>
              </a:rPr>
              <a:t>Fone: 11 55097717</a:t>
            </a:r>
          </a:p>
          <a:p>
            <a:pPr algn="ctr">
              <a:buNone/>
            </a:pPr>
            <a:r>
              <a:rPr lang="pt-BR" dirty="0" smtClean="0">
                <a:solidFill>
                  <a:schemeClr val="accent4">
                    <a:lumMod val="50000"/>
                  </a:schemeClr>
                </a:solidFill>
              </a:rPr>
              <a:t>f</a:t>
            </a:r>
            <a:r>
              <a:rPr lang="pt-BR" smtClean="0">
                <a:solidFill>
                  <a:schemeClr val="accent4">
                    <a:lumMod val="50000"/>
                  </a:schemeClr>
                </a:solidFill>
              </a:rPr>
              <a:t>rancisco.teixeira@fnq.org.br</a:t>
            </a:r>
            <a:endParaRPr lang="pt-BR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2AA7E46B-C06F-4A48-A81D-2C8774296C46}" type="slidenum">
              <a:rPr lang="pt-BR" smtClean="0"/>
              <a:pPr>
                <a:defRPr/>
              </a:pPr>
              <a:t>48</a:t>
            </a:fld>
            <a:endParaRPr lang="pt-BR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Espaço Reservado para Conteúdo 2"/>
          <p:cNvSpPr>
            <a:spLocks noGrp="1"/>
          </p:cNvSpPr>
          <p:nvPr>
            <p:ph idx="1"/>
          </p:nvPr>
        </p:nvSpPr>
        <p:spPr>
          <a:xfrm>
            <a:off x="0" y="1412875"/>
            <a:ext cx="4356100" cy="2620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pt-BR" b="1" dirty="0" smtClean="0">
                <a:solidFill>
                  <a:srgbClr val="604A7B"/>
                </a:solidFill>
              </a:rPr>
              <a:t>Executivo</a:t>
            </a:r>
            <a:r>
              <a:rPr lang="pt-BR" dirty="0" smtClean="0">
                <a:solidFill>
                  <a:srgbClr val="604A7B"/>
                </a:solidFill>
              </a:rPr>
              <a:t>:</a:t>
            </a:r>
          </a:p>
          <a:p>
            <a:pPr>
              <a:buFont typeface="Arial" charset="0"/>
              <a:buNone/>
            </a:pPr>
            <a:r>
              <a:rPr lang="pt-BR" sz="2400" dirty="0" smtClean="0">
                <a:solidFill>
                  <a:srgbClr val="604A7B"/>
                </a:solidFill>
              </a:rPr>
              <a:t>Joana Bona (SEBRAE)</a:t>
            </a:r>
          </a:p>
          <a:p>
            <a:pPr>
              <a:buFont typeface="Arial" charset="0"/>
              <a:buNone/>
            </a:pPr>
            <a:r>
              <a:rPr lang="pt-BR" sz="2400" dirty="0" smtClean="0">
                <a:solidFill>
                  <a:srgbClr val="604A7B"/>
                </a:solidFill>
              </a:rPr>
              <a:t>Plínio Marques (SEBRAE)</a:t>
            </a:r>
          </a:p>
          <a:p>
            <a:pPr>
              <a:buFont typeface="Arial" charset="0"/>
              <a:buNone/>
            </a:pPr>
            <a:r>
              <a:rPr lang="pt-BR" sz="2400" dirty="0" smtClean="0">
                <a:solidFill>
                  <a:srgbClr val="604A7B"/>
                </a:solidFill>
              </a:rPr>
              <a:t>Francisco Teixeira Neto (FNQ)</a:t>
            </a:r>
          </a:p>
          <a:p>
            <a:pPr>
              <a:buFont typeface="Arial" charset="0"/>
              <a:buNone/>
            </a:pPr>
            <a:r>
              <a:rPr lang="pt-BR" sz="2400" dirty="0" smtClean="0">
                <a:solidFill>
                  <a:srgbClr val="604A7B"/>
                </a:solidFill>
              </a:rPr>
              <a:t>Luiz Malta (FNQ)</a:t>
            </a:r>
          </a:p>
          <a:p>
            <a:pPr>
              <a:buFont typeface="Arial" charset="0"/>
              <a:buNone/>
            </a:pPr>
            <a:endParaRPr lang="pt-BR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>
              <a:buFont typeface="Arial" charset="0"/>
              <a:buNone/>
            </a:pPr>
            <a:endParaRPr lang="pt-BR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373063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Comitês do Prêmio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41988" name="Espaço Reservado para Conteúdo 2"/>
          <p:cNvSpPr>
            <a:spLocks noGrp="1"/>
          </p:cNvSpPr>
          <p:nvPr>
            <p:ph idx="1"/>
          </p:nvPr>
        </p:nvSpPr>
        <p:spPr>
          <a:xfrm>
            <a:off x="4248150" y="1305707"/>
            <a:ext cx="4895850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pt-BR" b="1" dirty="0" smtClean="0">
                <a:solidFill>
                  <a:srgbClr val="604A7B"/>
                </a:solidFill>
              </a:rPr>
              <a:t>Gestor</a:t>
            </a:r>
            <a:r>
              <a:rPr lang="pt-BR" dirty="0" smtClean="0">
                <a:solidFill>
                  <a:srgbClr val="604A7B"/>
                </a:solidFill>
              </a:rPr>
              <a:t>:</a:t>
            </a:r>
          </a:p>
          <a:p>
            <a:pPr>
              <a:buFont typeface="Arial" charset="0"/>
              <a:buNone/>
            </a:pPr>
            <a:r>
              <a:rPr lang="pt-BR" sz="2400" dirty="0" smtClean="0">
                <a:solidFill>
                  <a:srgbClr val="604A7B"/>
                </a:solidFill>
              </a:rPr>
              <a:t>Rosana Brunet (MS)</a:t>
            </a:r>
          </a:p>
          <a:p>
            <a:pPr>
              <a:buFont typeface="Arial" charset="0"/>
              <a:buNone/>
            </a:pPr>
            <a:r>
              <a:rPr lang="pt-BR" sz="2400" dirty="0" err="1" smtClean="0">
                <a:solidFill>
                  <a:srgbClr val="604A7B"/>
                </a:solidFill>
              </a:rPr>
              <a:t>Ammanda</a:t>
            </a:r>
            <a:r>
              <a:rPr lang="pt-BR" sz="2400" dirty="0" smtClean="0">
                <a:solidFill>
                  <a:srgbClr val="604A7B"/>
                </a:solidFill>
              </a:rPr>
              <a:t> Macedo (PR)</a:t>
            </a:r>
          </a:p>
          <a:p>
            <a:pPr>
              <a:buFont typeface="Arial" charset="0"/>
              <a:buNone/>
            </a:pPr>
            <a:r>
              <a:rPr lang="pt-BR" sz="2400" dirty="0" smtClean="0">
                <a:solidFill>
                  <a:srgbClr val="604A7B"/>
                </a:solidFill>
              </a:rPr>
              <a:t>Eliene Araújo de Farias (RR)</a:t>
            </a:r>
          </a:p>
          <a:p>
            <a:pPr>
              <a:buFont typeface="Arial" charset="0"/>
              <a:buNone/>
            </a:pPr>
            <a:r>
              <a:rPr lang="pt-BR" sz="2400" dirty="0" smtClean="0">
                <a:solidFill>
                  <a:srgbClr val="604A7B"/>
                </a:solidFill>
              </a:rPr>
              <a:t>Etelvina </a:t>
            </a:r>
            <a:r>
              <a:rPr lang="pt-BR" sz="2400" dirty="0" err="1" smtClean="0">
                <a:solidFill>
                  <a:srgbClr val="604A7B"/>
                </a:solidFill>
              </a:rPr>
              <a:t>Glaê</a:t>
            </a:r>
            <a:r>
              <a:rPr lang="pt-BR" sz="2400" dirty="0" smtClean="0">
                <a:solidFill>
                  <a:srgbClr val="604A7B"/>
                </a:solidFill>
              </a:rPr>
              <a:t>  (RN)</a:t>
            </a:r>
          </a:p>
          <a:p>
            <a:pPr>
              <a:buFont typeface="Arial" charset="0"/>
              <a:buNone/>
            </a:pPr>
            <a:r>
              <a:rPr lang="pt-BR" sz="2400" dirty="0" err="1" smtClean="0">
                <a:solidFill>
                  <a:srgbClr val="604A7B"/>
                </a:solidFill>
              </a:rPr>
              <a:t>Aldeci</a:t>
            </a:r>
            <a:r>
              <a:rPr lang="pt-BR" sz="2400" dirty="0" smtClean="0">
                <a:solidFill>
                  <a:srgbClr val="604A7B"/>
                </a:solidFill>
              </a:rPr>
              <a:t> Andrade (SE)</a:t>
            </a:r>
          </a:p>
          <a:p>
            <a:pPr>
              <a:buFont typeface="Arial" charset="0"/>
              <a:buNone/>
            </a:pPr>
            <a:r>
              <a:rPr lang="pt-BR" sz="2400" dirty="0" smtClean="0">
                <a:solidFill>
                  <a:srgbClr val="604A7B"/>
                </a:solidFill>
              </a:rPr>
              <a:t>Maria Vieira dos Reis (AC)</a:t>
            </a:r>
          </a:p>
          <a:p>
            <a:pPr>
              <a:buFont typeface="Arial" charset="0"/>
              <a:buNone/>
            </a:pPr>
            <a:r>
              <a:rPr lang="pt-BR" sz="2400" dirty="0" smtClean="0">
                <a:solidFill>
                  <a:srgbClr val="604A7B"/>
                </a:solidFill>
              </a:rPr>
              <a:t>Região Sudeste (padrinhos)</a:t>
            </a:r>
          </a:p>
        </p:txBody>
      </p:sp>
      <p:cxnSp>
        <p:nvCxnSpPr>
          <p:cNvPr id="8" name="Conector reto 7"/>
          <p:cNvCxnSpPr/>
          <p:nvPr/>
        </p:nvCxnSpPr>
        <p:spPr>
          <a:xfrm rot="5400000">
            <a:off x="1655763" y="3752850"/>
            <a:ext cx="4679950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o explicativo em seta para a direita 6"/>
          <p:cNvSpPr/>
          <p:nvPr/>
        </p:nvSpPr>
        <p:spPr>
          <a:xfrm>
            <a:off x="2165778" y="3945948"/>
            <a:ext cx="1800200" cy="2160240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Renovado, mandato 2 anos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Espaço Reservado para Conteúdo 2"/>
          <p:cNvSpPr>
            <a:spLocks noGrp="1"/>
          </p:cNvSpPr>
          <p:nvPr>
            <p:ph idx="1"/>
          </p:nvPr>
        </p:nvSpPr>
        <p:spPr>
          <a:xfrm>
            <a:off x="0" y="1340768"/>
            <a:ext cx="7812360" cy="5040982"/>
          </a:xfrm>
        </p:spPr>
        <p:txBody>
          <a:bodyPr/>
          <a:lstStyle/>
          <a:p>
            <a:pPr>
              <a:buFont typeface="Arial" charset="0"/>
              <a:buBlip>
                <a:blip r:embed="rId2"/>
              </a:buBlip>
            </a:pPr>
            <a:r>
              <a:rPr lang="pt-BR" sz="2200" b="1" u="sng" dirty="0" smtClean="0">
                <a:solidFill>
                  <a:schemeClr val="accent4">
                    <a:lumMod val="75000"/>
                  </a:schemeClr>
                </a:solidFill>
              </a:rPr>
              <a:t>CATEGORIAS :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I –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Pequenos Negócios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: proprietárias de micro e pequenas empresas que estejam estabelecidas formalmente há, no mínimo, um ano. (data de abertura anterior a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01/03/2013,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conforme consta no CNPJ); 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II – </a:t>
            </a:r>
            <a:r>
              <a:rPr lang="pt-BR" sz="2000" b="1" dirty="0" smtClean="0">
                <a:solidFill>
                  <a:srgbClr val="604A7B"/>
                </a:solidFill>
              </a:rPr>
              <a:t>Produtora Rural</a:t>
            </a:r>
            <a:r>
              <a:rPr lang="pt-BR" sz="2000" dirty="0" smtClean="0">
                <a:solidFill>
                  <a:srgbClr val="604A7B"/>
                </a:solidFill>
              </a:rPr>
              <a:t>: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mulheres que explorem atividades agrícolas, pecuárias e/ou pesqueiras nas quais não sejam alteradas a composição e as características do produto in natura), e que estejam estabelecidas formalmente há, no mínimo, um ano. (data de abertura anterior a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01/03/2013,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conforme documento de registro legal pertinente, descrito no artigo 7, parágrafo 2º); </a:t>
            </a:r>
          </a:p>
          <a:p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III –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Micro</a:t>
            </a:r>
            <a:r>
              <a:rPr lang="pt-BR" sz="2000" b="1" dirty="0">
                <a:solidFill>
                  <a:schemeClr val="accent4">
                    <a:lumMod val="75000"/>
                  </a:schemeClr>
                </a:solidFill>
              </a:rPr>
              <a:t>e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mpreendedora </a:t>
            </a:r>
            <a:r>
              <a:rPr lang="pt-BR" sz="2000" b="1" dirty="0" smtClean="0">
                <a:solidFill>
                  <a:schemeClr val="accent4">
                    <a:lumMod val="75000"/>
                  </a:schemeClr>
                </a:solidFill>
              </a:rPr>
              <a:t>Individual: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 mulheres que trabalhem por conta própria, tenham seu empreendimento legalizado,   com faturamento máximo anual de até R$ 60.000,00 por ano, e não tenham participação em outra empresa como sócias ou titulares, e tenham até um(a) empregado(a) contratado(a) que receba o salário mínimo, ou o piso da categoria. (data de abertura anterior a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01/03/2013, </a:t>
            </a:r>
            <a:r>
              <a:rPr lang="pt-BR" sz="2000" dirty="0" smtClean="0">
                <a:solidFill>
                  <a:schemeClr val="accent4">
                    <a:lumMod val="75000"/>
                  </a:schemeClr>
                </a:solidFill>
              </a:rPr>
              <a:t>conforme consta no CNPJ); </a:t>
            </a:r>
          </a:p>
          <a:p>
            <a:pPr>
              <a:buFont typeface="Arial" charset="0"/>
              <a:buBlip>
                <a:blip r:embed="rId2"/>
              </a:buBlip>
            </a:pPr>
            <a:endParaRPr lang="pt-BR" sz="2200" b="1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0">
              <a:buNone/>
            </a:pPr>
            <a:endParaRPr lang="pt-BR" sz="2200" dirty="0" smtClean="0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57188" y="33972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Regulamento 2013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de cantos arredondados 4"/>
          <p:cNvSpPr/>
          <p:nvPr/>
        </p:nvSpPr>
        <p:spPr>
          <a:xfrm>
            <a:off x="357188" y="409575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Documentação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 l="14220" t="18133" r="55367" b="8681"/>
          <a:stretch>
            <a:fillRect/>
          </a:stretch>
        </p:blipFill>
        <p:spPr bwMode="auto">
          <a:xfrm>
            <a:off x="2411760" y="1304913"/>
            <a:ext cx="4320480" cy="555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o explicativo em seta para a direita 5"/>
          <p:cNvSpPr/>
          <p:nvPr/>
        </p:nvSpPr>
        <p:spPr>
          <a:xfrm>
            <a:off x="683568" y="3717032"/>
            <a:ext cx="1800200" cy="1656184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Inscrição Municipal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Espaço Reservado para Conteúdo 6"/>
          <p:cNvGraphicFramePr>
            <a:graphicFrameLocks noGrp="1"/>
          </p:cNvGraphicFramePr>
          <p:nvPr>
            <p:ph idx="1"/>
          </p:nvPr>
        </p:nvGraphicFramePr>
        <p:xfrm>
          <a:off x="457200" y="198884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ço Reservado para Número de Slide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56534C2-79D2-47C1-B007-1EACD6731E58}" type="slidenum">
              <a:rPr lang="pt-BR" smtClean="0"/>
              <a:pPr>
                <a:defRPr/>
              </a:pPr>
              <a:t>8</a:t>
            </a:fld>
            <a:endParaRPr lang="pt-BR" dirty="0"/>
          </a:p>
        </p:txBody>
      </p:sp>
      <p:cxnSp>
        <p:nvCxnSpPr>
          <p:cNvPr id="14" name="Conector de seta reta 13"/>
          <p:cNvCxnSpPr/>
          <p:nvPr/>
        </p:nvCxnSpPr>
        <p:spPr>
          <a:xfrm flipH="1">
            <a:off x="277180" y="5298117"/>
            <a:ext cx="360040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 flipV="1">
            <a:off x="277180" y="2345789"/>
            <a:ext cx="0" cy="29523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/>
          <p:cNvCxnSpPr/>
          <p:nvPr/>
        </p:nvCxnSpPr>
        <p:spPr>
          <a:xfrm>
            <a:off x="277180" y="2420888"/>
            <a:ext cx="36004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tângulo de cantos arredondados 19"/>
          <p:cNvSpPr/>
          <p:nvPr/>
        </p:nvSpPr>
        <p:spPr>
          <a:xfrm>
            <a:off x="3491880" y="5814556"/>
            <a:ext cx="360040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de cantos arredondados 20"/>
          <p:cNvSpPr/>
          <p:nvPr/>
        </p:nvSpPr>
        <p:spPr>
          <a:xfrm>
            <a:off x="3491880" y="6282005"/>
            <a:ext cx="360040" cy="36004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/>
          <p:cNvSpPr txBox="1"/>
          <p:nvPr/>
        </p:nvSpPr>
        <p:spPr>
          <a:xfrm>
            <a:off x="3973321" y="5805031"/>
            <a:ext cx="180020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/>
              <a:t>Etapa Estadual</a:t>
            </a:r>
            <a:endParaRPr lang="pt-BR" dirty="0"/>
          </a:p>
        </p:txBody>
      </p:sp>
      <p:sp>
        <p:nvSpPr>
          <p:cNvPr id="24" name="CaixaDeTexto 23"/>
          <p:cNvSpPr txBox="1"/>
          <p:nvPr/>
        </p:nvSpPr>
        <p:spPr>
          <a:xfrm>
            <a:off x="3980859" y="6282005"/>
            <a:ext cx="180020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/>
              <a:t>Etapa Nacional</a:t>
            </a:r>
            <a:endParaRPr lang="pt-BR" dirty="0"/>
          </a:p>
        </p:txBody>
      </p:sp>
      <p:sp>
        <p:nvSpPr>
          <p:cNvPr id="25" name="Título 24"/>
          <p:cNvSpPr>
            <a:spLocks noGrp="1"/>
          </p:cNvSpPr>
          <p:nvPr>
            <p:ph type="title"/>
          </p:nvPr>
        </p:nvSpPr>
        <p:spPr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Processo de Gestão do Prêmio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26" name="Texto explicativo em seta para baixo 25"/>
          <p:cNvSpPr/>
          <p:nvPr/>
        </p:nvSpPr>
        <p:spPr>
          <a:xfrm>
            <a:off x="3419872" y="1556792"/>
            <a:ext cx="3528392" cy="432048"/>
          </a:xfrm>
          <a:prstGeom prst="downArrowCallou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chemeClr val="bg1"/>
                </a:solidFill>
              </a:rPr>
              <a:t>Autoavaliação do </a:t>
            </a:r>
            <a:r>
              <a:rPr lang="pt-BR" b="1" dirty="0" smtClean="0">
                <a:solidFill>
                  <a:schemeClr val="bg1"/>
                </a:solidFill>
              </a:rPr>
              <a:t>Negócio e Relato</a:t>
            </a: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27" name="Picture 4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8100392" y="5537177"/>
            <a:ext cx="1043607" cy="13208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7674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de cantos arredondados 4"/>
          <p:cNvSpPr/>
          <p:nvPr/>
        </p:nvSpPr>
        <p:spPr>
          <a:xfrm>
            <a:off x="357188" y="404664"/>
            <a:ext cx="8429625" cy="857250"/>
          </a:xfrm>
          <a:prstGeom prst="roundRect">
            <a:avLst>
              <a:gd name="adj" fmla="val 25411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DaunPenh" pitchFamily="2" charset="0"/>
              </a:rPr>
              <a:t>Envio do Relato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99592" y="1916832"/>
            <a:ext cx="8064500" cy="3900487"/>
          </a:xfrm>
          <a:prstGeom prst="rect">
            <a:avLst/>
          </a:prstGeom>
        </p:spPr>
        <p:txBody>
          <a:bodyPr/>
          <a:lstStyle/>
          <a:p>
            <a:pPr marL="269875" indent="-269875" algn="just" fontAlgn="auto">
              <a:spcBef>
                <a:spcPts val="600"/>
              </a:spcBef>
              <a:spcAft>
                <a:spcPts val="600"/>
              </a:spcAft>
              <a:buFontTx/>
              <a:buBlip>
                <a:blip r:embed="rId2"/>
              </a:buBlip>
              <a:defRPr/>
            </a:pP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Os relatos devem seguir um </a:t>
            </a:r>
            <a:r>
              <a:rPr lang="pt-BR" sz="20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Roteiro</a:t>
            </a: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 descrito no </a:t>
            </a:r>
            <a:r>
              <a:rPr lang="pt-BR" sz="2000" u="sng" dirty="0">
                <a:solidFill>
                  <a:schemeClr val="accent4">
                    <a:lumMod val="75000"/>
                  </a:schemeClr>
                </a:solidFill>
              </a:rPr>
              <a:t>A</a:t>
            </a:r>
            <a:r>
              <a:rPr lang="pt-BR" sz="2000" u="sng" dirty="0" smtClean="0">
                <a:solidFill>
                  <a:schemeClr val="accent4">
                    <a:lumMod val="75000"/>
                  </a:schemeClr>
                </a:solidFill>
                <a:latin typeface="+mn-lt"/>
              </a:rPr>
              <a:t>nexo 5.2 </a:t>
            </a: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do Manual do Gestor e também disponível no site e no regulamento;</a:t>
            </a:r>
          </a:p>
          <a:p>
            <a:pPr marL="269875" indent="-269875" algn="just" fontAlgn="auto">
              <a:spcBef>
                <a:spcPts val="600"/>
              </a:spcBef>
              <a:spcAft>
                <a:spcPts val="600"/>
              </a:spcAft>
              <a:buFontTx/>
              <a:buBlip>
                <a:blip r:embed="rId2"/>
              </a:buBlip>
              <a:defRPr/>
            </a:pP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A história, se escrita à mão poderá, deverá ter </a:t>
            </a:r>
            <a:r>
              <a:rPr lang="pt-BR" sz="20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no mínimo </a:t>
            </a:r>
            <a:r>
              <a:rPr lang="pt-BR" sz="2000" b="1" dirty="0" smtClean="0">
                <a:solidFill>
                  <a:srgbClr val="604A7B"/>
                </a:solidFill>
                <a:latin typeface="+mn-lt"/>
              </a:rPr>
              <a:t>60 </a:t>
            </a:r>
            <a:r>
              <a:rPr lang="pt-BR" sz="2000" b="1" dirty="0">
                <a:solidFill>
                  <a:srgbClr val="604A7B"/>
                </a:solidFill>
                <a:latin typeface="+mn-lt"/>
              </a:rPr>
              <a:t>linhas </a:t>
            </a:r>
            <a:r>
              <a:rPr lang="pt-BR" sz="2000" dirty="0">
                <a:solidFill>
                  <a:srgbClr val="604A7B"/>
                </a:solidFill>
                <a:latin typeface="+mn-lt"/>
              </a:rPr>
              <a:t>e </a:t>
            </a:r>
            <a:r>
              <a:rPr lang="pt-BR" sz="2000" b="1" dirty="0">
                <a:solidFill>
                  <a:srgbClr val="604A7B"/>
                </a:solidFill>
                <a:latin typeface="+mn-lt"/>
              </a:rPr>
              <a:t>máximo de </a:t>
            </a:r>
            <a:r>
              <a:rPr lang="pt-BR" sz="2000" b="1" dirty="0" smtClean="0">
                <a:solidFill>
                  <a:srgbClr val="604A7B"/>
                </a:solidFill>
                <a:latin typeface="+mn-lt"/>
              </a:rPr>
              <a:t>120 </a:t>
            </a:r>
            <a:r>
              <a:rPr lang="pt-BR" sz="2000" b="1" dirty="0">
                <a:solidFill>
                  <a:srgbClr val="604A7B"/>
                </a:solidFill>
                <a:latin typeface="+mn-lt"/>
              </a:rPr>
              <a:t>linhas</a:t>
            </a:r>
            <a:r>
              <a:rPr lang="pt-BR" sz="20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, </a:t>
            </a: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incluindo o título, utilizado-se o formulário disponibilizado com a ficha de inscrição; </a:t>
            </a:r>
            <a:r>
              <a:rPr lang="pt-BR" sz="2000" u="sng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Se digitada diretamente no </a:t>
            </a:r>
            <a:r>
              <a:rPr lang="pt-BR" sz="2000" b="1" u="sng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software, </a:t>
            </a:r>
            <a:r>
              <a:rPr lang="pt-BR" sz="2000" u="sng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esse </a:t>
            </a:r>
            <a:r>
              <a:rPr lang="pt-BR" sz="2000" b="1" u="sng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controlará o número mínimo e máximo de palavras</a:t>
            </a: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.</a:t>
            </a:r>
          </a:p>
          <a:p>
            <a:pPr marL="269875" indent="-269875" algn="just" fontAlgn="auto">
              <a:spcBef>
                <a:spcPts val="600"/>
              </a:spcBef>
              <a:spcAft>
                <a:spcPts val="600"/>
              </a:spcAft>
              <a:buFontTx/>
              <a:buBlip>
                <a:blip r:embed="rId2"/>
              </a:buBlip>
              <a:defRPr/>
            </a:pP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O campo para descrição do relato não tem divisão</a:t>
            </a:r>
          </a:p>
          <a:p>
            <a:pPr marL="1143000" lvl="2" indent="-228600" algn="just" fontAlgn="auto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  <a:defRPr/>
            </a:pPr>
            <a:r>
              <a:rPr lang="pt-BR" sz="20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Criação do Negócio </a:t>
            </a: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– conte como tudo começou;</a:t>
            </a:r>
          </a:p>
          <a:p>
            <a:pPr marL="1143000" lvl="2" indent="-228600" algn="just" fontAlgn="auto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  <a:defRPr/>
            </a:pPr>
            <a:r>
              <a:rPr lang="pt-BR" sz="20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Desenvolvimento (Condução) do Negócio </a:t>
            </a: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– como está seu Negócio;</a:t>
            </a:r>
          </a:p>
          <a:p>
            <a:pPr marL="1143000" lvl="2" indent="-228600" algn="just" fontAlgn="auto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  <a:defRPr/>
            </a:pPr>
            <a:r>
              <a:rPr lang="pt-BR" sz="2000" b="1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Resultados </a:t>
            </a:r>
            <a:r>
              <a:rPr lang="pt-BR" sz="20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– Realizações e Contribuições</a:t>
            </a:r>
          </a:p>
        </p:txBody>
      </p:sp>
      <p:pic>
        <p:nvPicPr>
          <p:cNvPr id="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4899225"/>
            <a:ext cx="1547664" cy="19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2537</TotalTime>
  <Words>2948</Words>
  <Application>Microsoft Office PowerPoint</Application>
  <PresentationFormat>Apresentação na tela (4:3)</PresentationFormat>
  <Paragraphs>285</Paragraphs>
  <Slides>48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48</vt:i4>
      </vt:variant>
    </vt:vector>
  </HeadingPairs>
  <TitlesOfParts>
    <vt:vector size="58" baseType="lpstr">
      <vt:lpstr>Arial</vt:lpstr>
      <vt:lpstr>Calibri</vt:lpstr>
      <vt:lpstr>Courier New</vt:lpstr>
      <vt:lpstr>DaunPenh</vt:lpstr>
      <vt:lpstr>Times New Roman</vt:lpstr>
      <vt:lpstr>Verdana</vt:lpstr>
      <vt:lpstr>Wingdings</vt:lpstr>
      <vt:lpstr>1_Tema do Office</vt:lpstr>
      <vt:lpstr>Personalizar design</vt:lpstr>
      <vt:lpstr>1_Personalizar design</vt:lpstr>
      <vt:lpstr>Capacitação de Gestores(as) Prêmio SEBRAE  Mulher de Negócios ciclo 2014  Brasília, 26 e 27 de fevereiro de 2014.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Processo de Gestão do Prêmio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7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Prêmio SEBRAE  Mulher de Negócios</dc:title>
  <dc:creator>julianai</dc:creator>
  <cp:lastModifiedBy>Francisco Teixeira - FNQ</cp:lastModifiedBy>
  <cp:revision>260</cp:revision>
  <dcterms:created xsi:type="dcterms:W3CDTF">2011-07-26T15:49:41Z</dcterms:created>
  <dcterms:modified xsi:type="dcterms:W3CDTF">2014-01-15T17:56:33Z</dcterms:modified>
</cp:coreProperties>
</file>

<file path=docProps/thumbnail.jpeg>
</file>